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312" r:id="rId4"/>
    <p:sldId id="313" r:id="rId5"/>
    <p:sldId id="257" r:id="rId6"/>
    <p:sldId id="259" r:id="rId7"/>
    <p:sldId id="260" r:id="rId8"/>
    <p:sldId id="261" r:id="rId9"/>
    <p:sldId id="262" r:id="rId10"/>
    <p:sldId id="263" r:id="rId11"/>
    <p:sldId id="276" r:id="rId12"/>
    <p:sldId id="281" r:id="rId13"/>
    <p:sldId id="282" r:id="rId14"/>
    <p:sldId id="283" r:id="rId15"/>
    <p:sldId id="277" r:id="rId16"/>
    <p:sldId id="284" r:id="rId17"/>
    <p:sldId id="285" r:id="rId18"/>
    <p:sldId id="278" r:id="rId19"/>
    <p:sldId id="264" r:id="rId20"/>
    <p:sldId id="265" r:id="rId21"/>
    <p:sldId id="279" r:id="rId22"/>
    <p:sldId id="280" r:id="rId23"/>
    <p:sldId id="266" r:id="rId24"/>
    <p:sldId id="267" r:id="rId25"/>
    <p:sldId id="268" r:id="rId26"/>
    <p:sldId id="269"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270" r:id="rId48"/>
    <p:sldId id="307" r:id="rId49"/>
    <p:sldId id="308" r:id="rId50"/>
    <p:sldId id="309" r:id="rId51"/>
    <p:sldId id="310" r:id="rId52"/>
    <p:sldId id="311" r:id="rId53"/>
    <p:sldId id="306" r:id="rId54"/>
    <p:sldId id="271" r:id="rId55"/>
    <p:sldId id="272" r:id="rId56"/>
    <p:sldId id="274" r:id="rId57"/>
    <p:sldId id="27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3" name="Google Shape;9;p2"/>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 name="PlaceHolder 1"/>
          <p:cNvSpPr>
            <a:spLocks noGrp="1"/>
          </p:cNvSpPr>
          <p:nvPr>
            <p:ph type="title"/>
          </p:nvPr>
        </p:nvSpPr>
        <p:spPr>
          <a:xfrm>
            <a:off x="2215080" y="1276200"/>
            <a:ext cx="6323400" cy="2452320"/>
          </a:xfrm>
          <a:prstGeom prst="rect">
            <a:avLst/>
          </a:prstGeom>
          <a:noFill/>
          <a:ln w="0">
            <a:noFill/>
          </a:ln>
        </p:spPr>
        <p:txBody>
          <a:bodyPr lIns="91440" tIns="91440" rIns="91440" bIns="91440" anchor="b">
            <a:noAutofit/>
          </a:bodyPr>
          <a:lstStyle/>
          <a:p>
            <a:pPr indent="0">
              <a:buNone/>
            </a:pPr>
            <a:r>
              <a:rPr lang="fr-FR" sz="50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sp>
        <p:nvSpPr>
          <p:cNvPr id="31" name="Google Shape;95;p19"/>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32" name="PlaceHolder 1"/>
          <p:cNvSpPr>
            <a:spLocks noGrp="1"/>
          </p:cNvSpPr>
          <p:nvPr>
            <p:ph type="title"/>
          </p:nvPr>
        </p:nvSpPr>
        <p:spPr>
          <a:xfrm>
            <a:off x="4929840" y="300600"/>
            <a:ext cx="3985200" cy="7606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33" name="PlaceHolder 2"/>
          <p:cNvSpPr>
            <a:spLocks noGrp="1"/>
          </p:cNvSpPr>
          <p:nvPr>
            <p:ph type="title"/>
          </p:nvPr>
        </p:nvSpPr>
        <p:spPr>
          <a:xfrm>
            <a:off x="722196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4" name="PlaceHolder 3"/>
          <p:cNvSpPr>
            <a:spLocks noGrp="1"/>
          </p:cNvSpPr>
          <p:nvPr>
            <p:ph type="title"/>
          </p:nvPr>
        </p:nvSpPr>
        <p:spPr>
          <a:xfrm>
            <a:off x="7221960" y="177840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5" name="PlaceHolder 4"/>
          <p:cNvSpPr>
            <a:spLocks noGrp="1"/>
          </p:cNvSpPr>
          <p:nvPr>
            <p:ph type="title"/>
          </p:nvPr>
        </p:nvSpPr>
        <p:spPr>
          <a:xfrm>
            <a:off x="4550400" y="1778760"/>
            <a:ext cx="86400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6" name="PlaceHolder 5"/>
          <p:cNvSpPr>
            <a:spLocks noGrp="1"/>
          </p:cNvSpPr>
          <p:nvPr>
            <p:ph type="title"/>
          </p:nvPr>
        </p:nvSpPr>
        <p:spPr>
          <a:xfrm>
            <a:off x="454968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7" name="PlaceHolder 6"/>
          <p:cNvSpPr>
            <a:spLocks noGrp="1"/>
          </p:cNvSpPr>
          <p:nvPr>
            <p:ph type="title"/>
          </p:nvPr>
        </p:nvSpPr>
        <p:spPr>
          <a:xfrm>
            <a:off x="1877400" y="177840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8" name="PlaceHolder 7"/>
          <p:cNvSpPr>
            <a:spLocks noGrp="1"/>
          </p:cNvSpPr>
          <p:nvPr>
            <p:ph type="title"/>
          </p:nvPr>
        </p:nvSpPr>
        <p:spPr>
          <a:xfrm>
            <a:off x="1877400" y="3506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39" name="Google Shape;110;p20"/>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0" name="PlaceHolder 1"/>
          <p:cNvSpPr>
            <a:spLocks noGrp="1"/>
          </p:cNvSpPr>
          <p:nvPr>
            <p:ph type="title"/>
          </p:nvPr>
        </p:nvSpPr>
        <p:spPr>
          <a:xfrm>
            <a:off x="621360" y="956520"/>
            <a:ext cx="5447520" cy="754560"/>
          </a:xfrm>
          <a:prstGeom prst="rect">
            <a:avLst/>
          </a:prstGeom>
          <a:noFill/>
          <a:ln w="0">
            <a:noFill/>
          </a:ln>
        </p:spPr>
        <p:txBody>
          <a:bodyPr lIns="91440" tIns="91440" rIns="91440" bIns="91440" anchor="b">
            <a:noAutofit/>
          </a:bodyPr>
          <a:lstStyle/>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a:endParaRPr>
          </a:p>
        </p:txBody>
      </p:sp>
      <p:sp>
        <p:nvSpPr>
          <p:cNvPr id="41" name="PlaceHolder 2"/>
          <p:cNvSpPr>
            <a:spLocks noGrp="1"/>
          </p:cNvSpPr>
          <p:nvPr>
            <p:ph type="title"/>
          </p:nvPr>
        </p:nvSpPr>
        <p:spPr>
          <a:xfrm>
            <a:off x="621360" y="3141000"/>
            <a:ext cx="5447520" cy="754560"/>
          </a:xfrm>
          <a:prstGeom prst="rect">
            <a:avLst/>
          </a:prstGeom>
          <a:noFill/>
          <a:ln w="0">
            <a:noFill/>
          </a:ln>
        </p:spPr>
        <p:txBody>
          <a:bodyPr lIns="91440" tIns="91440" rIns="91440" bIns="91440" anchor="b">
            <a:noAutofit/>
          </a:bodyPr>
          <a:lstStyle/>
          <a:p>
            <a:pPr indent="0">
              <a:lnSpc>
                <a:spcPct val="80000"/>
              </a:lnSpc>
              <a:buNone/>
            </a:pPr>
            <a:r>
              <a:rPr lang="fr-FR" sz="4500" b="0" u="none" strike="noStrike">
                <a:solidFill>
                  <a:schemeClr val="accent3"/>
                </a:solidFill>
                <a:effectLst/>
                <a:uFillTx/>
                <a:latin typeface="Zalando Sans Expanded ExtraLight"/>
                <a:ea typeface="Zalando Sans Expanded ExtraLight"/>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42" name="Google Shape;13;p3"/>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3" name="PlaceHolder 1"/>
          <p:cNvSpPr>
            <a:spLocks noGrp="1"/>
          </p:cNvSpPr>
          <p:nvPr>
            <p:ph type="title"/>
          </p:nvPr>
        </p:nvSpPr>
        <p:spPr>
          <a:xfrm>
            <a:off x="2662560" y="3397680"/>
            <a:ext cx="6134400" cy="1059840"/>
          </a:xfrm>
          <a:prstGeom prst="rect">
            <a:avLst/>
          </a:prstGeom>
          <a:noFill/>
          <a:ln w="0">
            <a:noFill/>
          </a:ln>
        </p:spPr>
        <p:txBody>
          <a:bodyPr lIns="91440" tIns="91440" rIns="91440" bIns="91440" anchor="ctr">
            <a:noAutofit/>
          </a:bodyPr>
          <a:lstStyle/>
          <a:p>
            <a:pPr indent="0">
              <a:buNone/>
            </a:pPr>
            <a:r>
              <a:rPr lang="fr-FR" sz="4600" b="0" u="none" strike="noStrike">
                <a:solidFill>
                  <a:schemeClr val="dk1"/>
                </a:solidFill>
                <a:effectLst/>
                <a:uFillTx/>
                <a:latin typeface="Arial"/>
              </a:rPr>
              <a:t>Click to edit the title text format</a:t>
            </a:r>
          </a:p>
        </p:txBody>
      </p:sp>
      <p:sp>
        <p:nvSpPr>
          <p:cNvPr id="44" name="PlaceHolder 2"/>
          <p:cNvSpPr>
            <a:spLocks noGrp="1"/>
          </p:cNvSpPr>
          <p:nvPr>
            <p:ph type="title"/>
          </p:nvPr>
        </p:nvSpPr>
        <p:spPr>
          <a:xfrm>
            <a:off x="332280" y="228600"/>
            <a:ext cx="1267920" cy="1269360"/>
          </a:xfrm>
          <a:prstGeom prst="rect">
            <a:avLst/>
          </a:prstGeom>
          <a:noFill/>
          <a:ln w="0">
            <a:noFill/>
          </a:ln>
        </p:spPr>
        <p:txBody>
          <a:bodyPr lIns="91440" tIns="91440" rIns="91440" bIns="91440" anchor="ctr">
            <a:noAutofit/>
          </a:bodyPr>
          <a:lstStyle/>
          <a:p>
            <a:pPr indent="0" algn="ctr">
              <a:lnSpc>
                <a:spcPct val="80000"/>
              </a:lnSpc>
              <a:buNone/>
            </a:pPr>
            <a:r>
              <a:rPr lang="fr-FR" sz="6000" b="0" u="none" strike="noStrike">
                <a:solidFill>
                  <a:schemeClr val="accent2"/>
                </a:solidFill>
                <a:effectLst/>
                <a:uFillTx/>
                <a:latin typeface="Zalando Sans Expanded Medium"/>
                <a:ea typeface="Zalando Sans Expanded Medium"/>
              </a:rPr>
              <a:t>xx%</a:t>
            </a:r>
            <a:endParaRPr lang="fr-FR" sz="6000" b="0" u="none" strike="noStrike">
              <a:solidFill>
                <a:schemeClr val="dk1"/>
              </a:solidFill>
              <a:effectLst/>
              <a:uFillTx/>
              <a:latin typeface="Aria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sp>
        <p:nvSpPr>
          <p:cNvPr id="46" name="Google Shape;116;p21"/>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47" name="PlaceHolder 1"/>
          <p:cNvSpPr>
            <a:spLocks noGrp="1"/>
          </p:cNvSpPr>
          <p:nvPr>
            <p:ph type="title"/>
          </p:nvPr>
        </p:nvSpPr>
        <p:spPr>
          <a:xfrm>
            <a:off x="5547600" y="363600"/>
            <a:ext cx="3367440" cy="1613880"/>
          </a:xfrm>
          <a:prstGeom prst="rect">
            <a:avLst/>
          </a:prstGeom>
          <a:noFill/>
          <a:ln w="0">
            <a:noFill/>
          </a:ln>
        </p:spPr>
        <p:txBody>
          <a:bodyPr lIns="91440" tIns="91440" rIns="91440" bIns="91440" anchor="b">
            <a:noAutofit/>
          </a:bodyPr>
          <a:lstStyle/>
          <a:p>
            <a:pPr indent="0">
              <a:buNone/>
            </a:pPr>
            <a:r>
              <a:rPr lang="fr-FR" sz="5700" b="0" u="none" strike="noStrike">
                <a:solidFill>
                  <a:schemeClr val="dk1"/>
                </a:solidFill>
                <a:effectLst/>
                <a:uFillTx/>
                <a:latin typeface="Arial"/>
              </a:rPr>
              <a:t>Click to edit the title text format</a:t>
            </a:r>
          </a:p>
        </p:txBody>
      </p:sp>
      <p:sp>
        <p:nvSpPr>
          <p:cNvPr id="48" name="Google Shape;119;p21"/>
          <p:cNvSpPr/>
          <p:nvPr/>
        </p:nvSpPr>
        <p:spPr>
          <a:xfrm>
            <a:off x="1965600" y="4008240"/>
            <a:ext cx="38714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accent1"/>
                </a:solidFill>
                <a:effectLst/>
                <a:uFillTx/>
                <a:latin typeface="arial"/>
                <a:ea typeface="arial"/>
              </a:rPr>
              <a:t>CREDITS:</a:t>
            </a:r>
            <a:r>
              <a:rPr lang="en" sz="1000" b="0" u="none" strike="noStrike">
                <a:solidFill>
                  <a:schemeClr val="accent1"/>
                </a:solidFill>
                <a:effectLst/>
                <a:uFillTx/>
                <a:latin typeface="arial"/>
                <a:ea typeface="arial"/>
              </a:rPr>
              <a:t> This presentation template was created by </a:t>
            </a:r>
            <a:r>
              <a:rPr lang="en" sz="1000" b="1" u="sng" strike="noStrike">
                <a:solidFill>
                  <a:schemeClr val="accent1"/>
                </a:solidFill>
                <a:effectLst/>
                <a:uFillTx/>
                <a:latin typeface="arial"/>
                <a:ea typeface="arial"/>
                <a:hlinkClick r:id="rId2"/>
              </a:rPr>
              <a:t>Slidesgo</a:t>
            </a:r>
            <a:r>
              <a:rPr lang="en" sz="1000" b="0" u="none" strike="noStrike">
                <a:solidFill>
                  <a:schemeClr val="accent1"/>
                </a:solidFill>
                <a:effectLst/>
                <a:uFillTx/>
                <a:latin typeface="arial"/>
                <a:ea typeface="arial"/>
              </a:rPr>
              <a:t>, and includes icons, infographics &amp; images by </a:t>
            </a:r>
            <a:r>
              <a:rPr lang="en" sz="1000" b="1" u="sng" strike="noStrike">
                <a:solidFill>
                  <a:schemeClr val="accent1"/>
                </a:solidFill>
                <a:effectLst/>
                <a:uFillTx/>
                <a:latin typeface="arial"/>
                <a:ea typeface="arial"/>
                <a:hlinkClick r:id="rId3"/>
              </a:rPr>
              <a:t>Freepik</a:t>
            </a:r>
            <a:r>
              <a:rPr lang="en" sz="1000" b="0" u="none" strike="noStrike">
                <a:solidFill>
                  <a:schemeClr val="accent1"/>
                </a:solidFill>
                <a:effectLst/>
                <a:uFillTx/>
                <a:latin typeface="arial"/>
                <a:ea typeface="arial"/>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sp>
        <p:nvSpPr>
          <p:cNvPr id="49" name="Google Shape;121;p22"/>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sp>
        <p:nvSpPr>
          <p:cNvPr id="50" name="Google Shape;123;p23"/>
          <p:cNvSpPr/>
          <p:nvPr/>
        </p:nvSpPr>
        <p:spPr>
          <a:xfrm>
            <a:off x="0" y="-8280"/>
            <a:ext cx="9143640" cy="5159520"/>
          </a:xfrm>
          <a:prstGeom prst="rect">
            <a:avLst/>
          </a:prstGeom>
          <a:solidFill>
            <a:srgbClr val="4F5B4D"/>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sp>
        <p:nvSpPr>
          <p:cNvPr id="51" name="Google Shape;17;p4"/>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3" name="PlaceHolder 2"/>
          <p:cNvSpPr>
            <a:spLocks noGrp="1"/>
          </p:cNvSpPr>
          <p:nvPr>
            <p:ph type="body"/>
          </p:nvPr>
        </p:nvSpPr>
        <p:spPr>
          <a:xfrm>
            <a:off x="720000" y="115236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sp>
        <p:nvSpPr>
          <p:cNvPr id="54" name="Google Shape;21;p5"/>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5" name="PlaceHolder 1"/>
          <p:cNvSpPr>
            <a:spLocks noGrp="1"/>
          </p:cNvSpPr>
          <p:nvPr>
            <p:ph type="title"/>
          </p:nvPr>
        </p:nvSpPr>
        <p:spPr>
          <a:xfrm>
            <a:off x="6939000" y="294840"/>
            <a:ext cx="1976040" cy="7455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56" name="Google Shape;28;p6"/>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7" name="PlaceHolder 1"/>
          <p:cNvSpPr>
            <a:spLocks noGrp="1"/>
          </p:cNvSpPr>
          <p:nvPr>
            <p:ph type="title"/>
          </p:nvPr>
        </p:nvSpPr>
        <p:spPr>
          <a:xfrm>
            <a:off x="720000" y="274680"/>
            <a:ext cx="7703640" cy="572400"/>
          </a:xfrm>
          <a:prstGeom prst="rect">
            <a:avLst/>
          </a:prstGeom>
          <a:noFill/>
          <a:ln w="0">
            <a:noFill/>
          </a:ln>
        </p:spPr>
        <p:txBody>
          <a:bodyPr lIns="91440" tIns="91440" rIns="91440" bIns="91440" anchor="t">
            <a:noAutofit/>
          </a:bodyPr>
          <a:lstStyle/>
          <a:p>
            <a:pPr indent="0">
              <a:buNone/>
            </a:pPr>
            <a:r>
              <a:rPr lang="fr-FR" sz="28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sp>
        <p:nvSpPr>
          <p:cNvPr id="58" name="Google Shape;31;p7"/>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59"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0"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1"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sp>
        <p:nvSpPr>
          <p:cNvPr id="3" name="Google Shape;47;p11"/>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80000"/>
              </a:lnSpc>
              <a:buNone/>
            </a:pPr>
            <a:r>
              <a:rPr lang="fr-FR" sz="6000" b="0" u="none" strike="noStrike">
                <a:solidFill>
                  <a:schemeClr val="accent1"/>
                </a:solidFill>
                <a:effectLst/>
                <a:uFillTx/>
                <a:latin typeface="Zalando Sans Expanded ExtraLight"/>
                <a:ea typeface="Zalando Sans Expanded ExtraLight"/>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sp>
        <p:nvSpPr>
          <p:cNvPr id="62" name="Google Shape;36;p8"/>
          <p:cNvSpPr/>
          <p:nvPr/>
        </p:nvSpPr>
        <p:spPr>
          <a:xfrm>
            <a:off x="0" y="0"/>
            <a:ext cx="9143640" cy="5159520"/>
          </a:xfrm>
          <a:prstGeom prst="rect">
            <a:avLst/>
          </a:prstGeom>
          <a:solidFill>
            <a:schemeClr val="accent3"/>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FFFFFF"/>
              </a:solidFill>
              <a:effectLst/>
              <a:uFillTx/>
              <a:latin typeface="OpenSymbol"/>
            </a:endParaRPr>
          </a:p>
        </p:txBody>
      </p:sp>
      <p:sp>
        <p:nvSpPr>
          <p:cNvPr id="6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sp>
        <p:nvSpPr>
          <p:cNvPr id="64" name="Google Shape;39;p9"/>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7" name="PlaceHolder 2"/>
          <p:cNvSpPr>
            <a:spLocks noGrp="1"/>
          </p:cNvSpPr>
          <p:nvPr>
            <p:ph type="title"/>
          </p:nvPr>
        </p:nvSpPr>
        <p:spPr>
          <a:xfrm>
            <a:off x="228600" y="4521240"/>
            <a:ext cx="2822400" cy="393120"/>
          </a:xfrm>
          <a:prstGeom prst="rect">
            <a:avLst/>
          </a:prstGeom>
          <a:solidFill>
            <a:schemeClr val="accent2"/>
          </a:solidFill>
          <a:ln w="0">
            <a:noFill/>
          </a:ln>
        </p:spPr>
        <p:txBody>
          <a:bodyPr lIns="91440" tIns="91440" rIns="91440" bIns="91440" anchor="t">
            <a:noAutofit/>
          </a:bodyPr>
          <a:lstStyle/>
          <a:p>
            <a:pPr indent="0">
              <a:buNone/>
            </a:pPr>
            <a:r>
              <a:rPr lang="fr-FR" sz="10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8" name="Google Shape;12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9"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0" name="Google Shape;13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2"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lt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sp>
        <p:nvSpPr>
          <p:cNvPr id="5" name="Google Shape;52;p13"/>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 name="PlaceHolder 1"/>
          <p:cNvSpPr>
            <a:spLocks noGrp="1"/>
          </p:cNvSpPr>
          <p:nvPr>
            <p:ph type="title"/>
          </p:nvPr>
        </p:nvSpPr>
        <p:spPr>
          <a:xfrm>
            <a:off x="1865520" y="38721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7" name="PlaceHolder 2"/>
          <p:cNvSpPr>
            <a:spLocks noGrp="1"/>
          </p:cNvSpPr>
          <p:nvPr>
            <p:ph type="title"/>
          </p:nvPr>
        </p:nvSpPr>
        <p:spPr>
          <a:xfrm>
            <a:off x="1865520" y="2579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1866600" y="1933560"/>
            <a:ext cx="86400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1865520" y="32259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5622840" y="25797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5622840" y="32259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5622840" y="38721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5622840" y="1933560"/>
            <a:ext cx="865440" cy="310320"/>
          </a:xfrm>
          <a:prstGeom prst="rect">
            <a:avLst/>
          </a:prstGeom>
          <a:noFill/>
          <a:ln w="0">
            <a:noFill/>
          </a:ln>
        </p:spPr>
        <p:txBody>
          <a:bodyPr lIns="91440" tIns="91440" rIns="91440" bIns="91440" anchor="ctr">
            <a:noAutofit/>
          </a:bodyPr>
          <a:lstStyle/>
          <a:p>
            <a:pPr indent="0" algn="ctr">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4498920" y="274680"/>
            <a:ext cx="4416120" cy="572400"/>
          </a:xfrm>
          <a:prstGeom prst="rect">
            <a:avLst/>
          </a:prstGeom>
          <a:noFill/>
          <a:ln w="0">
            <a:noFill/>
          </a:ln>
        </p:spPr>
        <p:txBody>
          <a:bodyPr lIns="91440" tIns="91440" rIns="91440" bIns="91440" anchor="t">
            <a:noAutofit/>
          </a:bodyPr>
          <a:lstStyle/>
          <a:p>
            <a:pPr indent="0">
              <a:buNone/>
            </a:pPr>
            <a:r>
              <a:rPr lang="fr-FR" sz="28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sp>
        <p:nvSpPr>
          <p:cNvPr id="15" name="Google Shape;71;p14"/>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6" name="PlaceHolder 1"/>
          <p:cNvSpPr>
            <a:spLocks noGrp="1"/>
          </p:cNvSpPr>
          <p:nvPr>
            <p:ph type="title"/>
          </p:nvPr>
        </p:nvSpPr>
        <p:spPr>
          <a:xfrm>
            <a:off x="419040" y="471600"/>
            <a:ext cx="7486560" cy="120492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sp>
        <p:nvSpPr>
          <p:cNvPr id="18" name="Google Shape;75;p15"/>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PlaceHolder 1"/>
          <p:cNvSpPr>
            <a:spLocks noGrp="1"/>
          </p:cNvSpPr>
          <p:nvPr>
            <p:ph type="title"/>
          </p:nvPr>
        </p:nvSpPr>
        <p:spPr>
          <a:xfrm>
            <a:off x="228600" y="297720"/>
            <a:ext cx="5320440" cy="12517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943560" y="2308320"/>
            <a:ext cx="4358520" cy="19170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6345000" y="0"/>
            <a:ext cx="2798280" cy="5143320"/>
          </a:xfrm>
          <a:prstGeom prst="rect">
            <a:avLst/>
          </a:prstGeom>
          <a:noFill/>
          <a:ln w="0">
            <a:noFill/>
          </a:ln>
        </p:spPr>
        <p:txBody>
          <a:bodyPr lIns="90000" tIns="45000" rIns="90000" bIns="45000" anchor="t">
            <a:normAutofit fontScale="55000" lnSpcReduction="1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sp>
        <p:nvSpPr>
          <p:cNvPr id="22" name="Google Shape;80;p16"/>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3" name="PlaceHolder 1"/>
          <p:cNvSpPr>
            <a:spLocks noGrp="1"/>
          </p:cNvSpPr>
          <p:nvPr>
            <p:ph type="title"/>
          </p:nvPr>
        </p:nvSpPr>
        <p:spPr>
          <a:xfrm>
            <a:off x="228600" y="300600"/>
            <a:ext cx="2154960" cy="82224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sp>
        <p:nvSpPr>
          <p:cNvPr id="24" name="Google Shape;83;p17"/>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PlaceHolder 1"/>
          <p:cNvSpPr>
            <a:spLocks noGrp="1"/>
          </p:cNvSpPr>
          <p:nvPr>
            <p:ph type="title"/>
          </p:nvPr>
        </p:nvSpPr>
        <p:spPr>
          <a:xfrm>
            <a:off x="4313880" y="301320"/>
            <a:ext cx="4596120" cy="7495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sp>
        <p:nvSpPr>
          <p:cNvPr id="26" name="Google Shape;86;p18"/>
          <p:cNvSpPr/>
          <p:nvPr/>
        </p:nvSpPr>
        <p:spPr>
          <a:xfrm>
            <a:off x="0" y="0"/>
            <a:ext cx="9143640" cy="515952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27" name="PlaceHolder 1"/>
          <p:cNvSpPr>
            <a:spLocks noGrp="1"/>
          </p:cNvSpPr>
          <p:nvPr>
            <p:ph type="title"/>
          </p:nvPr>
        </p:nvSpPr>
        <p:spPr>
          <a:xfrm>
            <a:off x="1333440" y="2709000"/>
            <a:ext cx="67860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28" name="PlaceHolder 2"/>
          <p:cNvSpPr>
            <a:spLocks noGrp="1"/>
          </p:cNvSpPr>
          <p:nvPr>
            <p:ph type="title"/>
          </p:nvPr>
        </p:nvSpPr>
        <p:spPr>
          <a:xfrm>
            <a:off x="1333440" y="1585800"/>
            <a:ext cx="67752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29" name="PlaceHolder 3"/>
          <p:cNvSpPr>
            <a:spLocks noGrp="1"/>
          </p:cNvSpPr>
          <p:nvPr>
            <p:ph type="title"/>
          </p:nvPr>
        </p:nvSpPr>
        <p:spPr>
          <a:xfrm>
            <a:off x="1333440" y="3832200"/>
            <a:ext cx="678600" cy="310320"/>
          </a:xfrm>
          <a:prstGeom prst="rect">
            <a:avLst/>
          </a:prstGeom>
          <a:noFill/>
          <a:ln w="0">
            <a:noFill/>
          </a:ln>
        </p:spPr>
        <p:txBody>
          <a:bodyPr lIns="91440" tIns="91440" rIns="91440" bIns="91440" anchor="ctr">
            <a:noAutofit/>
          </a:bodyPr>
          <a:lstStyle/>
          <a:p>
            <a:pPr indent="0">
              <a:lnSpc>
                <a:spcPct val="80000"/>
              </a:lnSpc>
              <a:buNone/>
            </a:pPr>
            <a:r>
              <a:rPr lang="fr-FR" sz="2000" b="0" u="none" strike="noStrike">
                <a:solidFill>
                  <a:schemeClr val="accent3"/>
                </a:solidFill>
                <a:effectLst/>
                <a:uFillTx/>
                <a:latin typeface="Zalando Sans Expanded Medium"/>
                <a:ea typeface="Zalando Sans Expanded Medium"/>
              </a:rPr>
              <a:t>xx%</a:t>
            </a:r>
            <a:endParaRPr lang="fr-FR" sz="2000" b="0" u="none" strike="noStrike">
              <a:solidFill>
                <a:schemeClr val="dk1"/>
              </a:solidFill>
              <a:effectLst/>
              <a:uFillTx/>
              <a:latin typeface="Arial"/>
            </a:endParaRPr>
          </a:p>
        </p:txBody>
      </p:sp>
      <p:sp>
        <p:nvSpPr>
          <p:cNvPr id="30" name="PlaceHolder 4"/>
          <p:cNvSpPr>
            <a:spLocks noGrp="1"/>
          </p:cNvSpPr>
          <p:nvPr>
            <p:ph type="title"/>
          </p:nvPr>
        </p:nvSpPr>
        <p:spPr>
          <a:xfrm>
            <a:off x="228600" y="297720"/>
            <a:ext cx="2022120" cy="80208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agileconsulting.blogspot.com/2011/12/looking-at-why-agile-works-tells-tells.html"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oogle Shape;139;p28"/>
          <p:cNvGrpSpPr/>
          <p:nvPr/>
        </p:nvGrpSpPr>
        <p:grpSpPr>
          <a:xfrm>
            <a:off x="1524600" y="-18360"/>
            <a:ext cx="7680600" cy="5223960"/>
            <a:chOff x="1524600" y="-18360"/>
            <a:chExt cx="7680600" cy="5223960"/>
          </a:xfrm>
        </p:grpSpPr>
        <p:cxnSp>
          <p:nvCxnSpPr>
            <p:cNvPr id="74" name="Google Shape;140;p28"/>
            <p:cNvCxnSpPr/>
            <p:nvPr/>
          </p:nvCxnSpPr>
          <p:spPr>
            <a:xfrm>
              <a:off x="1536120" y="-18360"/>
              <a:ext cx="360" cy="5224320"/>
            </a:xfrm>
            <a:prstGeom prst="straightConnector1">
              <a:avLst/>
            </a:prstGeom>
            <a:ln w="9525">
              <a:solidFill>
                <a:srgbClr val="FFFFFF"/>
              </a:solidFill>
              <a:round/>
            </a:ln>
          </p:spPr>
        </p:cxnSp>
        <p:cxnSp>
          <p:nvCxnSpPr>
            <p:cNvPr id="75" name="Google Shape;141;p28"/>
            <p:cNvCxnSpPr/>
            <p:nvPr/>
          </p:nvCxnSpPr>
          <p:spPr>
            <a:xfrm flipH="1">
              <a:off x="1524600" y="3939480"/>
              <a:ext cx="7680960" cy="360"/>
            </a:xfrm>
            <a:prstGeom prst="straightConnector1">
              <a:avLst/>
            </a:prstGeom>
            <a:ln w="9525">
              <a:solidFill>
                <a:srgbClr val="FFFFFF"/>
              </a:solidFill>
              <a:round/>
            </a:ln>
          </p:spPr>
        </p:cxnSp>
      </p:grpSp>
      <p:sp>
        <p:nvSpPr>
          <p:cNvPr id="76" name="PlaceHolder 1"/>
          <p:cNvSpPr>
            <a:spLocks noGrp="1"/>
          </p:cNvSpPr>
          <p:nvPr>
            <p:ph type="title"/>
          </p:nvPr>
        </p:nvSpPr>
        <p:spPr>
          <a:xfrm>
            <a:off x="1681878" y="1270837"/>
            <a:ext cx="7378283" cy="2457000"/>
          </a:xfrm>
          <a:prstGeom prst="rect">
            <a:avLst/>
          </a:prstGeom>
          <a:noFill/>
          <a:ln w="0">
            <a:noFill/>
          </a:ln>
        </p:spPr>
        <p:txBody>
          <a:bodyPr lIns="91440" tIns="91440" rIns="91440" bIns="91440" anchor="b">
            <a:normAutofit fontScale="90000"/>
          </a:bodyPr>
          <a:lstStyle/>
          <a:p>
            <a:pPr indent="0">
              <a:lnSpc>
                <a:spcPct val="80000"/>
              </a:lnSpc>
              <a:buNone/>
              <a:tabLst>
                <a:tab pos="0" algn="l"/>
              </a:tabLst>
            </a:pPr>
            <a:r>
              <a:rPr lang="en-US" sz="5400" b="0" u="none" strike="noStrike">
                <a:solidFill>
                  <a:schemeClr val="accent1"/>
                </a:solidFill>
                <a:effectLst/>
                <a:uFillTx/>
                <a:latin typeface="Montserrat" panose="00000500000000000000" pitchFamily="2" charset="0"/>
                <a:ea typeface="Zalando Sans Expanded ExtraLight"/>
              </a:rPr>
              <a:t>Hệ thống quản lý luận văn tốt nghiệp</a:t>
            </a:r>
            <a:br>
              <a:rPr lang="en-US" sz="5400" b="0" u="none" strike="noStrike">
                <a:solidFill>
                  <a:schemeClr val="accent1"/>
                </a:solidFill>
                <a:effectLst/>
                <a:uFillTx/>
                <a:latin typeface="Montserrat" panose="00000500000000000000" pitchFamily="2" charset="0"/>
                <a:ea typeface="Zalando Sans Expanded ExtraLight"/>
              </a:rPr>
            </a:br>
            <a:r>
              <a:rPr lang="en-US" sz="5400" b="0" u="none" strike="noStrike">
                <a:solidFill>
                  <a:schemeClr val="accent1"/>
                </a:solidFill>
                <a:effectLst/>
                <a:uFillTx/>
                <a:latin typeface="Montserrat" panose="00000500000000000000" pitchFamily="2" charset="0"/>
                <a:ea typeface="Zalando Sans Expanded ExtraLight"/>
              </a:rPr>
              <a:t> </a:t>
            </a:r>
            <a:br>
              <a:rPr lang="en-US" sz="5400" b="0" u="none" strike="noStrike">
                <a:solidFill>
                  <a:schemeClr val="accent1"/>
                </a:solidFill>
                <a:effectLst/>
                <a:uFillTx/>
                <a:latin typeface="Montserrat" panose="00000500000000000000" pitchFamily="2" charset="0"/>
                <a:ea typeface="Zalando Sans Expanded ExtraLight"/>
              </a:rPr>
            </a:br>
            <a:r>
              <a:rPr lang="en-US" sz="5400" b="0" u="none" strike="noStrike">
                <a:solidFill>
                  <a:schemeClr val="accent1"/>
                </a:solidFill>
                <a:effectLst/>
                <a:uFillTx/>
                <a:latin typeface="Montserrat" panose="00000500000000000000" pitchFamily="2" charset="0"/>
                <a:ea typeface="Zalando Sans Expanded ExtraLight"/>
              </a:rPr>
              <a:t>T</a:t>
            </a:r>
            <a:r>
              <a:rPr lang="en-US" sz="5400">
                <a:solidFill>
                  <a:schemeClr val="accent1"/>
                </a:solidFill>
                <a:latin typeface="Montserrat" panose="00000500000000000000" pitchFamily="2" charset="0"/>
                <a:ea typeface="Zalando Sans Expanded ExtraLight"/>
              </a:rPr>
              <a:t>hesis </a:t>
            </a:r>
            <a:r>
              <a:rPr lang="en-US" sz="5400" b="0" u="none" strike="noStrike">
                <a:solidFill>
                  <a:schemeClr val="accent1"/>
                </a:solidFill>
                <a:effectLst/>
                <a:uFillTx/>
                <a:latin typeface="Montserrat" panose="00000500000000000000" pitchFamily="2" charset="0"/>
                <a:ea typeface="Zalando Sans Expanded ExtraLight"/>
              </a:rPr>
              <a:t>Management System (TMS)</a:t>
            </a:r>
            <a:endParaRPr lang="fr-FR" sz="7200" b="0" u="none" strike="noStrike">
              <a:solidFill>
                <a:schemeClr val="dk1"/>
              </a:solidFill>
              <a:effectLst/>
              <a:uFillTx/>
              <a:latin typeface="Montserrat" panose="00000500000000000000" pitchFamily="2" charset="0"/>
            </a:endParaRPr>
          </a:p>
        </p:txBody>
      </p:sp>
      <p:sp>
        <p:nvSpPr>
          <p:cNvPr id="77" name="PlaceHolder 2"/>
          <p:cNvSpPr>
            <a:spLocks noGrp="1"/>
          </p:cNvSpPr>
          <p:nvPr>
            <p:ph type="subTitle"/>
          </p:nvPr>
        </p:nvSpPr>
        <p:spPr>
          <a:xfrm>
            <a:off x="6303060" y="4070773"/>
            <a:ext cx="2609640" cy="1004254"/>
          </a:xfrm>
          <a:prstGeom prst="rect">
            <a:avLst/>
          </a:prstGeom>
          <a:noFill/>
          <a:ln w="0">
            <a:noFill/>
          </a:ln>
        </p:spPr>
        <p:txBody>
          <a:bodyPr lIns="91440" tIns="91440" rIns="91440" bIns="91440" anchor="t">
            <a:normAutofit/>
          </a:bodyPr>
          <a:lstStyle/>
          <a:p>
            <a:pPr algn="r">
              <a:lnSpc>
                <a:spcPct val="100000"/>
              </a:lnSpc>
              <a:tabLst>
                <a:tab pos="0" algn="l"/>
              </a:tabLst>
            </a:pPr>
            <a:r>
              <a:rPr lang="en-US" sz="1600" b="1">
                <a:solidFill>
                  <a:schemeClr val="bg1"/>
                </a:solidFill>
                <a:latin typeface="Montserrat" panose="00000500000000000000" pitchFamily="2" charset="0"/>
              </a:rPr>
              <a:t>Giảng viên hướng dẫn: </a:t>
            </a:r>
            <a:r>
              <a:rPr lang="en-US" sz="1600">
                <a:solidFill>
                  <a:schemeClr val="bg1"/>
                </a:solidFill>
                <a:latin typeface="Montserrat" panose="00000500000000000000" pitchFamily="2" charset="0"/>
              </a:rPr>
              <a:t>Lê Đình Thuận</a:t>
            </a:r>
          </a:p>
          <a:p>
            <a:pPr algn="r">
              <a:lnSpc>
                <a:spcPct val="100000"/>
              </a:lnSpc>
              <a:tabLst>
                <a:tab pos="0" algn="l"/>
              </a:tabLst>
            </a:pPr>
            <a:r>
              <a:rPr lang="en-US" sz="1600">
                <a:solidFill>
                  <a:schemeClr val="bg1"/>
                </a:solidFill>
                <a:latin typeface="Montserrat" panose="00000500000000000000" pitchFamily="2" charset="0"/>
              </a:rPr>
              <a:t>Lớp: L18</a:t>
            </a:r>
          </a:p>
        </p:txBody>
      </p:sp>
      <p:sp>
        <p:nvSpPr>
          <p:cNvPr id="78" name="Google Shape;144;p28"/>
          <p:cNvSpPr/>
          <p:nvPr/>
        </p:nvSpPr>
        <p:spPr>
          <a:xfrm>
            <a:off x="466560" y="123840"/>
            <a:ext cx="618840" cy="18466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tabLst>
                <a:tab pos="0" algn="l"/>
              </a:tabLst>
            </a:pPr>
            <a:r>
              <a:rPr lang="en" sz="1200" b="0" u="none" strike="noStrike">
                <a:solidFill>
                  <a:schemeClr val="accent2"/>
                </a:solidFill>
                <a:effectLst/>
                <a:uFillTx/>
                <a:latin typeface="Arial"/>
              </a:rPr>
              <a:t>2025</a:t>
            </a:r>
            <a:endParaRPr lang="en-US" sz="1200" b="0" u="none" strike="noStrike">
              <a:solidFill>
                <a:srgbClr val="000000"/>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18E2-3504-1151-20EE-05C6F83B87DD}"/>
            </a:ext>
          </a:extLst>
        </p:cNvPr>
        <p:cNvGrpSpPr/>
        <p:nvPr/>
      </p:nvGrpSpPr>
      <p:grpSpPr>
        <a:xfrm>
          <a:off x="0" y="0"/>
          <a:ext cx="0" cy="0"/>
          <a:chOff x="0" y="0"/>
          <a:chExt cx="0" cy="0"/>
        </a:xfrm>
      </p:grpSpPr>
      <p:sp>
        <p:nvSpPr>
          <p:cNvPr id="112" name="PlaceHolder 1">
            <a:extLst>
              <a:ext uri="{FF2B5EF4-FFF2-40B4-BE49-F238E27FC236}">
                <a16:creationId xmlns:a16="http://schemas.microsoft.com/office/drawing/2014/main" id="{B3B97B51-2728-A005-F663-3C64479CD795}"/>
              </a:ext>
            </a:extLst>
          </p:cNvPr>
          <p:cNvSpPr>
            <a:spLocks noGrp="1"/>
          </p:cNvSpPr>
          <p:nvPr>
            <p:ph type="title"/>
          </p:nvPr>
        </p:nvSpPr>
        <p:spPr>
          <a:xfrm>
            <a:off x="150840" y="89333"/>
            <a:ext cx="88204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b="0" u="none" strike="noStrike">
                <a:solidFill>
                  <a:schemeClr val="dk1"/>
                </a:solidFill>
                <a:effectLst/>
                <a:uFillTx/>
                <a:latin typeface="Montserrat" panose="00000500000000000000" pitchFamily="2" charset="0"/>
                <a:ea typeface="Zalando Sans Expanded ExtraLight"/>
              </a:rPr>
              <a:t>Phân tích yêu cầu và các chức năng của ứng dụng</a:t>
            </a:r>
            <a:endParaRPr lang="fr-FR" sz="2400" b="0" u="none" strike="noStrike">
              <a:solidFill>
                <a:schemeClr val="dk1"/>
              </a:solidFill>
              <a:effectLst/>
              <a:uFillTx/>
              <a:latin typeface="Montserrat" panose="00000500000000000000" pitchFamily="2" charset="0"/>
            </a:endParaRPr>
          </a:p>
        </p:txBody>
      </p:sp>
      <p:sp>
        <p:nvSpPr>
          <p:cNvPr id="113" name="PlaceHolder 2">
            <a:extLst>
              <a:ext uri="{FF2B5EF4-FFF2-40B4-BE49-F238E27FC236}">
                <a16:creationId xmlns:a16="http://schemas.microsoft.com/office/drawing/2014/main" id="{EE852372-C43A-D2F1-5260-97361DFF4434}"/>
              </a:ext>
            </a:extLst>
          </p:cNvPr>
          <p:cNvSpPr>
            <a:spLocks noGrp="1"/>
          </p:cNvSpPr>
          <p:nvPr>
            <p:ph/>
          </p:nvPr>
        </p:nvSpPr>
        <p:spPr>
          <a:xfrm>
            <a:off x="0" y="531036"/>
            <a:ext cx="5401800" cy="383364"/>
          </a:xfrm>
          <a:prstGeom prst="rect">
            <a:avLst/>
          </a:prstGeom>
          <a:noFill/>
          <a:ln w="0">
            <a:noFill/>
          </a:ln>
        </p:spPr>
        <p:txBody>
          <a:bodyPr lIns="91440" tIns="91440" rIns="91440" bIns="91440" anchor="t">
            <a:noAutofit/>
          </a:bodyPr>
          <a:lstStyle/>
          <a:p>
            <a:pPr indent="0">
              <a:lnSpc>
                <a:spcPct val="150000"/>
              </a:lnSpc>
              <a:buNone/>
              <a:tabLst>
                <a:tab pos="0" algn="l"/>
              </a:tabLst>
            </a:pPr>
            <a:r>
              <a:rPr lang="fr-FR" sz="1600" b="1" u="none" strike="noStrike">
                <a:solidFill>
                  <a:srgbClr val="000000"/>
                </a:solidFill>
                <a:effectLst/>
                <a:uFillTx/>
                <a:latin typeface="Montserrat" panose="00000500000000000000" pitchFamily="2" charset="0"/>
              </a:rPr>
              <a:t>Các bên liên quan trong hệ thống: </a:t>
            </a:r>
          </a:p>
        </p:txBody>
      </p:sp>
      <p:cxnSp>
        <p:nvCxnSpPr>
          <p:cNvPr id="114" name="Google Shape;220;p31">
            <a:extLst>
              <a:ext uri="{FF2B5EF4-FFF2-40B4-BE49-F238E27FC236}">
                <a16:creationId xmlns:a16="http://schemas.microsoft.com/office/drawing/2014/main" id="{BC78F578-1009-6946-9989-9600AE61CC41}"/>
              </a:ext>
            </a:extLst>
          </p:cNvPr>
          <p:cNvCxnSpPr>
            <a:cxnSpLocks/>
          </p:cNvCxnSpPr>
          <p:nvPr/>
        </p:nvCxnSpPr>
        <p:spPr>
          <a:xfrm flipH="1">
            <a:off x="0" y="531036"/>
            <a:ext cx="9122120" cy="88903"/>
          </a:xfrm>
          <a:prstGeom prst="straightConnector1">
            <a:avLst/>
          </a:prstGeom>
          <a:ln w="9525">
            <a:solidFill>
              <a:srgbClr val="000000"/>
            </a:solidFill>
            <a:round/>
          </a:ln>
        </p:spPr>
      </p:cxnSp>
      <p:graphicFrame>
        <p:nvGraphicFramePr>
          <p:cNvPr id="4" name="Table 3">
            <a:extLst>
              <a:ext uri="{FF2B5EF4-FFF2-40B4-BE49-F238E27FC236}">
                <a16:creationId xmlns:a16="http://schemas.microsoft.com/office/drawing/2014/main" id="{DFB163A6-F08D-666B-8258-209B7BE01EA8}"/>
              </a:ext>
            </a:extLst>
          </p:cNvPr>
          <p:cNvGraphicFramePr>
            <a:graphicFrameLocks noGrp="1"/>
          </p:cNvGraphicFramePr>
          <p:nvPr>
            <p:extLst>
              <p:ext uri="{D42A27DB-BD31-4B8C-83A1-F6EECF244321}">
                <p14:modId xmlns:p14="http://schemas.microsoft.com/office/powerpoint/2010/main" val="1531736578"/>
              </p:ext>
            </p:extLst>
          </p:nvPr>
        </p:nvGraphicFramePr>
        <p:xfrm>
          <a:off x="150840" y="1061642"/>
          <a:ext cx="8961120" cy="4017952"/>
        </p:xfrm>
        <a:graphic>
          <a:graphicData uri="http://schemas.openxmlformats.org/drawingml/2006/table">
            <a:tbl>
              <a:tblPr/>
              <a:tblGrid>
                <a:gridCol w="4480560">
                  <a:extLst>
                    <a:ext uri="{9D8B030D-6E8A-4147-A177-3AD203B41FA5}">
                      <a16:colId xmlns:a16="http://schemas.microsoft.com/office/drawing/2014/main" val="2094655132"/>
                    </a:ext>
                  </a:extLst>
                </a:gridCol>
                <a:gridCol w="4480560">
                  <a:extLst>
                    <a:ext uri="{9D8B030D-6E8A-4147-A177-3AD203B41FA5}">
                      <a16:colId xmlns:a16="http://schemas.microsoft.com/office/drawing/2014/main" val="3068194449"/>
                    </a:ext>
                  </a:extLst>
                </a:gridCol>
              </a:tblGrid>
              <a:tr h="116511">
                <a:tc>
                  <a:txBody>
                    <a:bodyPr/>
                    <a:lstStyle/>
                    <a:p>
                      <a:pPr algn="ctr">
                        <a:buNone/>
                      </a:pPr>
                      <a:r>
                        <a:rPr lang="en-US" sz="1600" b="1">
                          <a:latin typeface="Montserrat" panose="00000500000000000000" pitchFamily="2" charset="0"/>
                          <a:cs typeface="Mongolian Baiti" panose="03000500000000000000" pitchFamily="66" charset="0"/>
                        </a:rPr>
                        <a:t>Vai trò</a:t>
                      </a:r>
                      <a:endParaRPr lang="en-US" sz="1600">
                        <a:latin typeface="Montserrat" panose="00000500000000000000" pitchFamily="2" charset="0"/>
                        <a:cs typeface="Mongolian Baiti" panose="03000500000000000000" pitchFamily="66" charset="0"/>
                      </a:endParaRPr>
                    </a:p>
                  </a:txBody>
                  <a:tcPr marL="29128" marR="29128" marT="14564" marB="14564" anchor="ctr">
                    <a:lnL>
                      <a:noFill/>
                    </a:lnL>
                    <a:lnR>
                      <a:noFill/>
                    </a:lnR>
                    <a:lnT>
                      <a:noFill/>
                    </a:lnT>
                    <a:lnB>
                      <a:noFill/>
                    </a:lnB>
                    <a:noFill/>
                  </a:tcPr>
                </a:tc>
                <a:tc>
                  <a:txBody>
                    <a:bodyPr/>
                    <a:lstStyle/>
                    <a:p>
                      <a:pPr algn="ctr">
                        <a:buNone/>
                      </a:pPr>
                      <a:r>
                        <a:rPr lang="en-US" sz="1600" b="1">
                          <a:latin typeface="Montserrat" panose="00000500000000000000" pitchFamily="2" charset="0"/>
                          <a:cs typeface="Mongolian Baiti" panose="03000500000000000000" pitchFamily="66" charset="0"/>
                        </a:rPr>
                        <a:t>Nghĩa vụ chính</a:t>
                      </a:r>
                      <a:endParaRPr lang="en-US" sz="1600">
                        <a:latin typeface="Montserrat" panose="00000500000000000000" pitchFamily="2" charset="0"/>
                        <a:cs typeface="Mongolian Baiti" panose="03000500000000000000" pitchFamily="66" charset="0"/>
                      </a:endParaRPr>
                    </a:p>
                  </a:txBody>
                  <a:tcPr marL="29128" marR="29128" marT="14564" marB="14564" anchor="ctr">
                    <a:lnL>
                      <a:noFill/>
                    </a:lnL>
                    <a:lnR>
                      <a:noFill/>
                    </a:lnR>
                    <a:lnT>
                      <a:noFill/>
                    </a:lnT>
                    <a:lnB>
                      <a:noFill/>
                    </a:lnB>
                    <a:noFill/>
                  </a:tcPr>
                </a:tc>
                <a:extLst>
                  <a:ext uri="{0D108BD9-81ED-4DB2-BD59-A6C34878D82A}">
                    <a16:rowId xmlns:a16="http://schemas.microsoft.com/office/drawing/2014/main" val="3471760090"/>
                  </a:ext>
                </a:extLst>
              </a:tr>
              <a:tr h="553428">
                <a:tc>
                  <a:txBody>
                    <a:bodyPr/>
                    <a:lstStyle/>
                    <a:p>
                      <a:pPr>
                        <a:buNone/>
                      </a:pPr>
                      <a:r>
                        <a:rPr lang="en-US" sz="1600" b="1">
                          <a:latin typeface="Montserrat" panose="00000500000000000000" pitchFamily="2" charset="0"/>
                          <a:cs typeface="Mongolian Baiti" panose="03000500000000000000" pitchFamily="66" charset="0"/>
                        </a:rPr>
                        <a:t>Giáo vụ</a:t>
                      </a:r>
                      <a:endParaRPr lang="en-US" sz="1600">
                        <a:latin typeface="Montserrat" panose="00000500000000000000" pitchFamily="2" charset="0"/>
                        <a:cs typeface="Mongolian Baiti" panose="03000500000000000000" pitchFamily="66" charset="0"/>
                      </a:endParaRPr>
                    </a:p>
                  </a:txBody>
                  <a:tcPr marL="29128" marR="29128" marT="14564" marB="14564" anchor="ctr">
                    <a:lnL>
                      <a:noFill/>
                    </a:lnL>
                    <a:lnR>
                      <a:noFill/>
                    </a:lnR>
                    <a:lnT>
                      <a:noFill/>
                    </a:lnT>
                    <a:lnB>
                      <a:noFill/>
                    </a:lnB>
                    <a:noFill/>
                  </a:tcPr>
                </a:tc>
                <a:tc>
                  <a:txBody>
                    <a:bodyPr/>
                    <a:lstStyle/>
                    <a:p>
                      <a:pPr>
                        <a:buNone/>
                      </a:pPr>
                      <a:r>
                        <a:rPr lang="en-US" sz="1600">
                          <a:latin typeface="Montserrat" panose="00000500000000000000" pitchFamily="2" charset="0"/>
                          <a:cs typeface="Mongolian Baiti" panose="03000500000000000000" pitchFamily="66" charset="0"/>
                        </a:rPr>
                        <a:t>- Tạo học kỳ mới và upload danh sách sinh viên/giảng viên/hội đồng. - Gán sinh viên vào đề tài đã duyệt. - Xét duyệt hội đồng và lên lịch bảo vệ (từ file upload). - Mở khóa điểm cuối kỳ nếu cần can thiệp.</a:t>
                      </a:r>
                    </a:p>
                  </a:txBody>
                  <a:tcPr marL="29128" marR="29128" marT="14564" marB="14564" anchor="ctr">
                    <a:lnL>
                      <a:noFill/>
                    </a:lnL>
                    <a:lnR>
                      <a:noFill/>
                    </a:lnR>
                    <a:lnT>
                      <a:noFill/>
                    </a:lnT>
                    <a:lnB>
                      <a:noFill/>
                    </a:lnB>
                    <a:noFill/>
                  </a:tcPr>
                </a:tc>
                <a:extLst>
                  <a:ext uri="{0D108BD9-81ED-4DB2-BD59-A6C34878D82A}">
                    <a16:rowId xmlns:a16="http://schemas.microsoft.com/office/drawing/2014/main" val="2764392655"/>
                  </a:ext>
                </a:extLst>
              </a:tr>
              <a:tr h="640811">
                <a:tc>
                  <a:txBody>
                    <a:bodyPr/>
                    <a:lstStyle/>
                    <a:p>
                      <a:pPr>
                        <a:buNone/>
                      </a:pPr>
                      <a:r>
                        <a:rPr lang="vi-VN" sz="1600" b="1">
                          <a:latin typeface="Montserrat" panose="00000500000000000000" pitchFamily="2" charset="0"/>
                          <a:cs typeface="Mongolian Baiti" panose="03000500000000000000" pitchFamily="66" charset="0"/>
                        </a:rPr>
                        <a:t>GVHD (Giảng viên hướng dẫn)</a:t>
                      </a:r>
                      <a:endParaRPr lang="vi-VN" sz="1600">
                        <a:latin typeface="Montserrat" panose="00000500000000000000" pitchFamily="2" charset="0"/>
                        <a:cs typeface="Mongolian Baiti" panose="03000500000000000000" pitchFamily="66" charset="0"/>
                      </a:endParaRPr>
                    </a:p>
                  </a:txBody>
                  <a:tcPr marL="29128" marR="29128" marT="14564" marB="14564" anchor="ctr">
                    <a:lnL>
                      <a:noFill/>
                    </a:lnL>
                    <a:lnR>
                      <a:noFill/>
                    </a:lnR>
                    <a:lnT>
                      <a:noFill/>
                    </a:lnT>
                    <a:lnB>
                      <a:noFill/>
                    </a:lnB>
                    <a:noFill/>
                  </a:tcPr>
                </a:tc>
                <a:tc>
                  <a:txBody>
                    <a:bodyPr/>
                    <a:lstStyle/>
                    <a:p>
                      <a:pPr>
                        <a:buNone/>
                      </a:pPr>
                      <a:r>
                        <a:rPr lang="vi-VN" sz="1600">
                          <a:latin typeface="Montserrat" panose="00000500000000000000" pitchFamily="2" charset="0"/>
                          <a:cs typeface="Mongolian Baiti" panose="03000500000000000000" pitchFamily="66" charset="0"/>
                        </a:rPr>
                        <a:t>- Gửi đề tài mới hoặc duyệt đề tài cũ từ kỳ trước. - Đánh giá giữa kỳ (Pass/Fail). - Chấm điểm cuối kỳ (nhập điểm/nhận xét từng sinh viên, upload file chấm điểm, lưu draft/final). - Xem và nhận xét bài nộp cuối kỳ.</a:t>
                      </a:r>
                    </a:p>
                  </a:txBody>
                  <a:tcPr marL="29128" marR="29128" marT="14564" marB="14564" anchor="ctr">
                    <a:lnL>
                      <a:noFill/>
                    </a:lnL>
                    <a:lnR>
                      <a:noFill/>
                    </a:lnR>
                    <a:lnT>
                      <a:noFill/>
                    </a:lnT>
                    <a:lnB>
                      <a:noFill/>
                    </a:lnB>
                    <a:noFill/>
                  </a:tcPr>
                </a:tc>
                <a:extLst>
                  <a:ext uri="{0D108BD9-81ED-4DB2-BD59-A6C34878D82A}">
                    <a16:rowId xmlns:a16="http://schemas.microsoft.com/office/drawing/2014/main" val="3247842462"/>
                  </a:ext>
                </a:extLst>
              </a:tr>
              <a:tr h="378661">
                <a:tc>
                  <a:txBody>
                    <a:bodyPr/>
                    <a:lstStyle/>
                    <a:p>
                      <a:pPr>
                        <a:buNone/>
                      </a:pPr>
                      <a:r>
                        <a:rPr lang="en-US" sz="1600" b="1">
                          <a:latin typeface="Montserrat" panose="00000500000000000000" pitchFamily="2" charset="0"/>
                          <a:cs typeface="Mongolian Baiti" panose="03000500000000000000" pitchFamily="66" charset="0"/>
                        </a:rPr>
                        <a:t>GVBM (Giảng viên bộ môn)</a:t>
                      </a:r>
                      <a:endParaRPr lang="en-US" sz="1600">
                        <a:latin typeface="Montserrat" panose="00000500000000000000" pitchFamily="2" charset="0"/>
                        <a:cs typeface="Mongolian Baiti" panose="03000500000000000000" pitchFamily="66" charset="0"/>
                      </a:endParaRPr>
                    </a:p>
                  </a:txBody>
                  <a:tcPr marL="29128" marR="29128" marT="14564" marB="14564" anchor="ctr">
                    <a:lnL>
                      <a:noFill/>
                    </a:lnL>
                    <a:lnR>
                      <a:noFill/>
                    </a:lnR>
                    <a:lnT>
                      <a:noFill/>
                    </a:lnT>
                    <a:lnB>
                      <a:noFill/>
                    </a:lnB>
                    <a:noFill/>
                  </a:tcPr>
                </a:tc>
                <a:tc>
                  <a:txBody>
                    <a:bodyPr/>
                    <a:lstStyle/>
                    <a:p>
                      <a:pPr>
                        <a:buNone/>
                      </a:pPr>
                      <a:r>
                        <a:rPr lang="vi-VN" sz="1600">
                          <a:latin typeface="Montserrat" panose="00000500000000000000" pitchFamily="2" charset="0"/>
                          <a:cs typeface="Mongolian Baiti" panose="03000500000000000000" pitchFamily="66" charset="0"/>
                        </a:rPr>
                        <a:t>- Duyệt hoặc từ chối đề tài do GVHD gửi. - Tạo và phân công hội đồng bảo vệ cho đề tài (Chủ tịch, Ủy viên, Thư ký, tối thiểu 3 thành viên).</a:t>
                      </a:r>
                    </a:p>
                  </a:txBody>
                  <a:tcPr marL="29128" marR="29128" marT="14564" marB="14564" anchor="ctr">
                    <a:lnL>
                      <a:noFill/>
                    </a:lnL>
                    <a:lnR>
                      <a:noFill/>
                    </a:lnR>
                    <a:lnT>
                      <a:noFill/>
                    </a:lnT>
                    <a:lnB>
                      <a:noFill/>
                    </a:lnB>
                    <a:noFill/>
                  </a:tcPr>
                </a:tc>
                <a:extLst>
                  <a:ext uri="{0D108BD9-81ED-4DB2-BD59-A6C34878D82A}">
                    <a16:rowId xmlns:a16="http://schemas.microsoft.com/office/drawing/2014/main" val="806718971"/>
                  </a:ext>
                </a:extLst>
              </a:tr>
            </a:tbl>
          </a:graphicData>
        </a:graphic>
      </p:graphicFrame>
    </p:spTree>
    <p:extLst>
      <p:ext uri="{BB962C8B-B14F-4D97-AF65-F5344CB8AC3E}">
        <p14:creationId xmlns:p14="http://schemas.microsoft.com/office/powerpoint/2010/main" val="849781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DD3C5-5822-C36C-5091-3F8D3650AC66}"/>
            </a:ext>
          </a:extLst>
        </p:cNvPr>
        <p:cNvGrpSpPr/>
        <p:nvPr/>
      </p:nvGrpSpPr>
      <p:grpSpPr>
        <a:xfrm>
          <a:off x="0" y="0"/>
          <a:ext cx="0" cy="0"/>
          <a:chOff x="0" y="0"/>
          <a:chExt cx="0" cy="0"/>
        </a:xfrm>
      </p:grpSpPr>
      <p:sp>
        <p:nvSpPr>
          <p:cNvPr id="112" name="PlaceHolder 1">
            <a:extLst>
              <a:ext uri="{FF2B5EF4-FFF2-40B4-BE49-F238E27FC236}">
                <a16:creationId xmlns:a16="http://schemas.microsoft.com/office/drawing/2014/main" id="{A7E9924A-449B-24BA-ED90-AAC359283C36}"/>
              </a:ext>
            </a:extLst>
          </p:cNvPr>
          <p:cNvSpPr>
            <a:spLocks noGrp="1"/>
          </p:cNvSpPr>
          <p:nvPr>
            <p:ph type="title"/>
          </p:nvPr>
        </p:nvSpPr>
        <p:spPr>
          <a:xfrm>
            <a:off x="150840" y="89333"/>
            <a:ext cx="88204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b="0" u="none" strike="noStrike">
                <a:solidFill>
                  <a:schemeClr val="dk1"/>
                </a:solidFill>
                <a:effectLst/>
                <a:uFillTx/>
                <a:latin typeface="Montserrat" panose="00000500000000000000" pitchFamily="2" charset="0"/>
                <a:ea typeface="Zalando Sans Expanded ExtraLight"/>
              </a:rPr>
              <a:t>Phân tích yêu cầu và các chức năng của ứng dụng</a:t>
            </a:r>
            <a:endParaRPr lang="fr-FR" sz="2400" b="0" u="none" strike="noStrike">
              <a:solidFill>
                <a:schemeClr val="dk1"/>
              </a:solidFill>
              <a:effectLst/>
              <a:uFillTx/>
              <a:latin typeface="Montserrat" panose="00000500000000000000" pitchFamily="2" charset="0"/>
            </a:endParaRPr>
          </a:p>
        </p:txBody>
      </p:sp>
      <p:sp>
        <p:nvSpPr>
          <p:cNvPr id="113" name="PlaceHolder 2">
            <a:extLst>
              <a:ext uri="{FF2B5EF4-FFF2-40B4-BE49-F238E27FC236}">
                <a16:creationId xmlns:a16="http://schemas.microsoft.com/office/drawing/2014/main" id="{5AFB023B-46C9-1CA2-D02C-821795C4B714}"/>
              </a:ext>
            </a:extLst>
          </p:cNvPr>
          <p:cNvSpPr>
            <a:spLocks noGrp="1"/>
          </p:cNvSpPr>
          <p:nvPr>
            <p:ph/>
          </p:nvPr>
        </p:nvSpPr>
        <p:spPr>
          <a:xfrm>
            <a:off x="0" y="575487"/>
            <a:ext cx="5401800" cy="441703"/>
          </a:xfrm>
          <a:prstGeom prst="rect">
            <a:avLst/>
          </a:prstGeom>
          <a:noFill/>
          <a:ln w="0">
            <a:noFill/>
          </a:ln>
        </p:spPr>
        <p:txBody>
          <a:bodyPr lIns="91440" tIns="91440" rIns="91440" bIns="91440" anchor="t">
            <a:noAutofit/>
          </a:bodyPr>
          <a:lstStyle/>
          <a:p>
            <a:pPr indent="0">
              <a:lnSpc>
                <a:spcPct val="150000"/>
              </a:lnSpc>
              <a:buNone/>
              <a:tabLst>
                <a:tab pos="0" algn="l"/>
              </a:tabLst>
            </a:pPr>
            <a:r>
              <a:rPr lang="fr-FR" sz="1600" b="1" u="none" strike="noStrike">
                <a:solidFill>
                  <a:srgbClr val="000000"/>
                </a:solidFill>
                <a:effectLst/>
                <a:uFillTx/>
                <a:latin typeface="Montserrat" panose="00000500000000000000" pitchFamily="2" charset="0"/>
              </a:rPr>
              <a:t>Các bên liên quan trong hệ thống: </a:t>
            </a:r>
          </a:p>
        </p:txBody>
      </p:sp>
      <p:cxnSp>
        <p:nvCxnSpPr>
          <p:cNvPr id="114" name="Google Shape;220;p31">
            <a:extLst>
              <a:ext uri="{FF2B5EF4-FFF2-40B4-BE49-F238E27FC236}">
                <a16:creationId xmlns:a16="http://schemas.microsoft.com/office/drawing/2014/main" id="{0FC7B7A8-558D-847A-9217-C9A9ECB94A24}"/>
              </a:ext>
            </a:extLst>
          </p:cNvPr>
          <p:cNvCxnSpPr>
            <a:cxnSpLocks/>
          </p:cNvCxnSpPr>
          <p:nvPr/>
        </p:nvCxnSpPr>
        <p:spPr>
          <a:xfrm flipH="1">
            <a:off x="0" y="531036"/>
            <a:ext cx="9122120" cy="88903"/>
          </a:xfrm>
          <a:prstGeom prst="straightConnector1">
            <a:avLst/>
          </a:prstGeom>
          <a:ln w="9525">
            <a:solidFill>
              <a:srgbClr val="000000"/>
            </a:solidFill>
            <a:round/>
          </a:ln>
        </p:spPr>
      </p:cxnSp>
      <p:graphicFrame>
        <p:nvGraphicFramePr>
          <p:cNvPr id="2" name="Table 1">
            <a:extLst>
              <a:ext uri="{FF2B5EF4-FFF2-40B4-BE49-F238E27FC236}">
                <a16:creationId xmlns:a16="http://schemas.microsoft.com/office/drawing/2014/main" id="{4318C774-81A7-07A9-6AE3-475521DB1195}"/>
              </a:ext>
            </a:extLst>
          </p:cNvPr>
          <p:cNvGraphicFramePr>
            <a:graphicFrameLocks noGrp="1"/>
          </p:cNvGraphicFramePr>
          <p:nvPr>
            <p:extLst>
              <p:ext uri="{D42A27DB-BD31-4B8C-83A1-F6EECF244321}">
                <p14:modId xmlns:p14="http://schemas.microsoft.com/office/powerpoint/2010/main" val="1503360207"/>
              </p:ext>
            </p:extLst>
          </p:nvPr>
        </p:nvGraphicFramePr>
        <p:xfrm>
          <a:off x="426336" y="1125548"/>
          <a:ext cx="8544944" cy="4017952"/>
        </p:xfrm>
        <a:graphic>
          <a:graphicData uri="http://schemas.openxmlformats.org/drawingml/2006/table">
            <a:tbl>
              <a:tblPr/>
              <a:tblGrid>
                <a:gridCol w="4272472">
                  <a:extLst>
                    <a:ext uri="{9D8B030D-6E8A-4147-A177-3AD203B41FA5}">
                      <a16:colId xmlns:a16="http://schemas.microsoft.com/office/drawing/2014/main" val="1374688862"/>
                    </a:ext>
                  </a:extLst>
                </a:gridCol>
                <a:gridCol w="4272472">
                  <a:extLst>
                    <a:ext uri="{9D8B030D-6E8A-4147-A177-3AD203B41FA5}">
                      <a16:colId xmlns:a16="http://schemas.microsoft.com/office/drawing/2014/main" val="3605590723"/>
                    </a:ext>
                  </a:extLst>
                </a:gridCol>
              </a:tblGrid>
              <a:tr h="141985">
                <a:tc>
                  <a:txBody>
                    <a:bodyPr/>
                    <a:lstStyle/>
                    <a:p>
                      <a:pPr algn="ctr">
                        <a:buNone/>
                      </a:pPr>
                      <a:r>
                        <a:rPr lang="en-US" sz="1600" b="1">
                          <a:latin typeface="Montserrat" panose="00000500000000000000" pitchFamily="2" charset="0"/>
                        </a:rPr>
                        <a:t>Vai trò</a:t>
                      </a:r>
                      <a:endParaRPr lang="en-US" sz="1600">
                        <a:latin typeface="Montserrat" panose="00000500000000000000" pitchFamily="2" charset="0"/>
                      </a:endParaRPr>
                    </a:p>
                  </a:txBody>
                  <a:tcPr marL="29128" marR="29128" marT="14564" marB="14564" anchor="ctr">
                    <a:lnL>
                      <a:noFill/>
                    </a:lnL>
                    <a:lnR>
                      <a:noFill/>
                    </a:lnR>
                    <a:lnT>
                      <a:noFill/>
                    </a:lnT>
                    <a:lnB>
                      <a:noFill/>
                    </a:lnB>
                    <a:noFill/>
                  </a:tcPr>
                </a:tc>
                <a:tc>
                  <a:txBody>
                    <a:bodyPr/>
                    <a:lstStyle/>
                    <a:p>
                      <a:pPr algn="ctr">
                        <a:buNone/>
                      </a:pPr>
                      <a:r>
                        <a:rPr lang="en-US" sz="1600" b="1">
                          <a:latin typeface="Montserrat" panose="00000500000000000000" pitchFamily="2" charset="0"/>
                        </a:rPr>
                        <a:t>Nghĩa vụ chính</a:t>
                      </a:r>
                      <a:endParaRPr lang="en-US" sz="1600">
                        <a:latin typeface="Montserrat" panose="00000500000000000000" pitchFamily="2" charset="0"/>
                      </a:endParaRPr>
                    </a:p>
                  </a:txBody>
                  <a:tcPr marL="29128" marR="29128" marT="14564" marB="14564" anchor="ctr">
                    <a:lnL>
                      <a:noFill/>
                    </a:lnL>
                    <a:lnR>
                      <a:noFill/>
                    </a:lnR>
                    <a:lnT>
                      <a:noFill/>
                    </a:lnT>
                    <a:lnB>
                      <a:noFill/>
                    </a:lnB>
                    <a:noFill/>
                  </a:tcPr>
                </a:tc>
                <a:extLst>
                  <a:ext uri="{0D108BD9-81ED-4DB2-BD59-A6C34878D82A}">
                    <a16:rowId xmlns:a16="http://schemas.microsoft.com/office/drawing/2014/main" val="3706214624"/>
                  </a:ext>
                </a:extLst>
              </a:tr>
              <a:tr h="857547">
                <a:tc>
                  <a:txBody>
                    <a:bodyPr/>
                    <a:lstStyle/>
                    <a:p>
                      <a:pPr>
                        <a:buNone/>
                      </a:pPr>
                      <a:r>
                        <a:rPr lang="en-US" sz="1600" b="1">
                          <a:latin typeface="Montserrat" panose="00000500000000000000" pitchFamily="2" charset="0"/>
                        </a:rPr>
                        <a:t>GVPB (Giảng viên phản biện)</a:t>
                      </a:r>
                      <a:endParaRPr lang="en-US" sz="1600">
                        <a:latin typeface="Montserrat" panose="00000500000000000000" pitchFamily="2" charset="0"/>
                      </a:endParaRPr>
                    </a:p>
                  </a:txBody>
                  <a:tcPr marL="29128" marR="29128" marT="14564" marB="14564" anchor="ctr">
                    <a:lnL>
                      <a:noFill/>
                    </a:lnL>
                    <a:lnR>
                      <a:noFill/>
                    </a:lnR>
                    <a:lnT>
                      <a:noFill/>
                    </a:lnT>
                    <a:lnB>
                      <a:noFill/>
                    </a:lnB>
                    <a:noFill/>
                  </a:tcPr>
                </a:tc>
                <a:tc>
                  <a:txBody>
                    <a:bodyPr/>
                    <a:lstStyle/>
                    <a:p>
                      <a:pPr>
                        <a:buNone/>
                      </a:pPr>
                      <a:r>
                        <a:rPr lang="vi-VN" sz="1600">
                          <a:latin typeface="Montserrat" panose="00000500000000000000" pitchFamily="2" charset="0"/>
                        </a:rPr>
                        <a:t>- Phản biện bài nộp cuối kỳ (giai đoạn 2: gặp sinh viên ngoài hệ thống, sau đó nhập điểm/nhận xét, upload file chấm điểm/ABET). - Chọn trạng thái đề tài (Được bảo vệ nếu ≥5.5, Không được bảo vệ nếu &lt;5.5, Bổ sung để được bảo vệ). - Lưu draft/final điểm số.</a:t>
                      </a:r>
                    </a:p>
                  </a:txBody>
                  <a:tcPr marL="29128" marR="29128" marT="14564" marB="14564" anchor="ctr">
                    <a:lnL>
                      <a:noFill/>
                    </a:lnL>
                    <a:lnR>
                      <a:noFill/>
                    </a:lnR>
                    <a:lnT>
                      <a:noFill/>
                    </a:lnT>
                    <a:lnB>
                      <a:noFill/>
                    </a:lnB>
                    <a:noFill/>
                  </a:tcPr>
                </a:tc>
                <a:extLst>
                  <a:ext uri="{0D108BD9-81ED-4DB2-BD59-A6C34878D82A}">
                    <a16:rowId xmlns:a16="http://schemas.microsoft.com/office/drawing/2014/main" val="80172087"/>
                  </a:ext>
                </a:extLst>
              </a:tr>
              <a:tr h="445924">
                <a:tc>
                  <a:txBody>
                    <a:bodyPr/>
                    <a:lstStyle/>
                    <a:p>
                      <a:pPr>
                        <a:buNone/>
                      </a:pPr>
                      <a:r>
                        <a:rPr lang="en-US" sz="1600" b="1">
                          <a:latin typeface="Montserrat" panose="00000500000000000000" pitchFamily="2" charset="0"/>
                        </a:rPr>
                        <a:t>Thành viên hội đồng bảo vệ</a:t>
                      </a:r>
                      <a:endParaRPr lang="en-US" sz="1600">
                        <a:latin typeface="Montserrat" panose="00000500000000000000" pitchFamily="2" charset="0"/>
                      </a:endParaRPr>
                    </a:p>
                  </a:txBody>
                  <a:tcPr marL="29128" marR="29128" marT="14564" marB="14564" anchor="ctr">
                    <a:lnL>
                      <a:noFill/>
                    </a:lnL>
                    <a:lnR>
                      <a:noFill/>
                    </a:lnR>
                    <a:lnT>
                      <a:noFill/>
                    </a:lnT>
                    <a:lnB>
                      <a:noFill/>
                    </a:lnB>
                    <a:noFill/>
                  </a:tcPr>
                </a:tc>
                <a:tc>
                  <a:txBody>
                    <a:bodyPr/>
                    <a:lstStyle/>
                    <a:p>
                      <a:pPr marL="285750" indent="-285750">
                        <a:buFontTx/>
                        <a:buChar char="-"/>
                      </a:pPr>
                      <a:r>
                        <a:rPr lang="vi-VN" sz="1600">
                          <a:latin typeface="Montserrat" panose="00000500000000000000" pitchFamily="2" charset="0"/>
                        </a:rPr>
                        <a:t>Chấm điểm bảo vệ (giai đoạn 2: nhập điểm từng sinh viên</a:t>
                      </a:r>
                      <a:r>
                        <a:rPr lang="en-US" sz="1600">
                          <a:latin typeface="Montserrat" panose="00000500000000000000" pitchFamily="2" charset="0"/>
                        </a:rPr>
                        <a:t>)</a:t>
                      </a:r>
                      <a:r>
                        <a:rPr lang="vi-VN" sz="1600">
                          <a:latin typeface="Montserrat" panose="00000500000000000000" pitchFamily="2" charset="0"/>
                        </a:rPr>
                        <a:t>.</a:t>
                      </a:r>
                      <a:endParaRPr lang="en-US" sz="1600">
                        <a:latin typeface="Montserrat" panose="00000500000000000000" pitchFamily="2" charset="0"/>
                      </a:endParaRPr>
                    </a:p>
                    <a:p>
                      <a:pPr marL="0" indent="0">
                        <a:buFontTx/>
                        <a:buNone/>
                      </a:pPr>
                      <a:r>
                        <a:rPr lang="vi-VN" sz="1600">
                          <a:latin typeface="Montserrat" panose="00000500000000000000" pitchFamily="2" charset="0"/>
                        </a:rPr>
                        <a:t> - Xem thông tin đề tài và bài nộp được phân công.</a:t>
                      </a:r>
                    </a:p>
                  </a:txBody>
                  <a:tcPr marL="29128" marR="29128" marT="14564" marB="14564" anchor="ctr">
                    <a:lnL>
                      <a:noFill/>
                    </a:lnL>
                    <a:lnR>
                      <a:noFill/>
                    </a:lnR>
                    <a:lnT>
                      <a:noFill/>
                    </a:lnT>
                    <a:lnB>
                      <a:noFill/>
                    </a:lnB>
                    <a:noFill/>
                  </a:tcPr>
                </a:tc>
                <a:extLst>
                  <a:ext uri="{0D108BD9-81ED-4DB2-BD59-A6C34878D82A}">
                    <a16:rowId xmlns:a16="http://schemas.microsoft.com/office/drawing/2014/main" val="714094199"/>
                  </a:ext>
                </a:extLst>
              </a:tr>
              <a:tr h="548830">
                <a:tc>
                  <a:txBody>
                    <a:bodyPr/>
                    <a:lstStyle/>
                    <a:p>
                      <a:pPr>
                        <a:buNone/>
                      </a:pPr>
                      <a:r>
                        <a:rPr lang="en-US" sz="1600" b="1">
                          <a:latin typeface="Montserrat" panose="00000500000000000000" pitchFamily="2" charset="0"/>
                        </a:rPr>
                        <a:t>Sinh viên</a:t>
                      </a:r>
                      <a:endParaRPr lang="en-US" sz="1600">
                        <a:latin typeface="Montserrat" panose="00000500000000000000" pitchFamily="2" charset="0"/>
                      </a:endParaRPr>
                    </a:p>
                  </a:txBody>
                  <a:tcPr marL="29128" marR="29128" marT="14564" marB="14564" anchor="ctr">
                    <a:lnL>
                      <a:noFill/>
                    </a:lnL>
                    <a:lnR>
                      <a:noFill/>
                    </a:lnR>
                    <a:lnT>
                      <a:noFill/>
                    </a:lnT>
                    <a:lnB>
                      <a:noFill/>
                    </a:lnB>
                    <a:noFill/>
                  </a:tcPr>
                </a:tc>
                <a:tc>
                  <a:txBody>
                    <a:bodyPr/>
                    <a:lstStyle/>
                    <a:p>
                      <a:pPr>
                        <a:buNone/>
                      </a:pPr>
                      <a:r>
                        <a:rPr lang="vi-VN" sz="1600">
                          <a:latin typeface="Montserrat" panose="00000500000000000000" pitchFamily="2" charset="0"/>
                        </a:rPr>
                        <a:t>- Nộp báo cáo cuối kỳ (file bất kỳ, ≤200MB, xem lịch sử nộp). - Xem kết quả đánh giá giữa kỳ (Pass/Fail) và điểm cuối kỳ. - Xem thông tin đề tài được gán.</a:t>
                      </a:r>
                    </a:p>
                  </a:txBody>
                  <a:tcPr marL="29128" marR="29128" marT="14564" marB="14564" anchor="ctr">
                    <a:lnL>
                      <a:noFill/>
                    </a:lnL>
                    <a:lnR>
                      <a:noFill/>
                    </a:lnR>
                    <a:lnT>
                      <a:noFill/>
                    </a:lnT>
                    <a:lnB>
                      <a:noFill/>
                    </a:lnB>
                    <a:noFill/>
                  </a:tcPr>
                </a:tc>
                <a:extLst>
                  <a:ext uri="{0D108BD9-81ED-4DB2-BD59-A6C34878D82A}">
                    <a16:rowId xmlns:a16="http://schemas.microsoft.com/office/drawing/2014/main" val="2598473654"/>
                  </a:ext>
                </a:extLst>
              </a:tr>
            </a:tbl>
          </a:graphicData>
        </a:graphic>
      </p:graphicFrame>
    </p:spTree>
    <p:extLst>
      <p:ext uri="{BB962C8B-B14F-4D97-AF65-F5344CB8AC3E}">
        <p14:creationId xmlns:p14="http://schemas.microsoft.com/office/powerpoint/2010/main" val="306920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DA67-9B64-F654-2F4E-B98DADF3E18B}"/>
            </a:ext>
          </a:extLst>
        </p:cNvPr>
        <p:cNvGrpSpPr/>
        <p:nvPr/>
      </p:nvGrpSpPr>
      <p:grpSpPr>
        <a:xfrm>
          <a:off x="0" y="0"/>
          <a:ext cx="0" cy="0"/>
          <a:chOff x="0" y="0"/>
          <a:chExt cx="0" cy="0"/>
        </a:xfrm>
      </p:grpSpPr>
      <p:sp>
        <p:nvSpPr>
          <p:cNvPr id="112" name="PlaceHolder 1">
            <a:extLst>
              <a:ext uri="{FF2B5EF4-FFF2-40B4-BE49-F238E27FC236}">
                <a16:creationId xmlns:a16="http://schemas.microsoft.com/office/drawing/2014/main" id="{53790CCA-5790-566A-C6DC-D729BB9CF5BD}"/>
              </a:ext>
            </a:extLst>
          </p:cNvPr>
          <p:cNvSpPr>
            <a:spLocks noGrp="1"/>
          </p:cNvSpPr>
          <p:nvPr>
            <p:ph type="title"/>
          </p:nvPr>
        </p:nvSpPr>
        <p:spPr>
          <a:xfrm>
            <a:off x="150840" y="89333"/>
            <a:ext cx="8820440" cy="597268"/>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b="0" u="none" strike="noStrike">
                <a:solidFill>
                  <a:schemeClr val="dk1"/>
                </a:solidFill>
                <a:effectLst/>
                <a:uFillTx/>
                <a:latin typeface="Montserrat" panose="00000500000000000000" pitchFamily="2" charset="0"/>
                <a:ea typeface="Zalando Sans Expanded ExtraLight"/>
              </a:rPr>
              <a:t>Phân tích yêu cầu và các chức năng của ứng dụng</a:t>
            </a:r>
            <a:endParaRPr lang="fr-FR" sz="2400" b="0" u="none" strike="noStrike">
              <a:solidFill>
                <a:schemeClr val="dk1"/>
              </a:solidFill>
              <a:effectLst/>
              <a:uFillTx/>
              <a:latin typeface="Montserrat" panose="00000500000000000000" pitchFamily="2" charset="0"/>
            </a:endParaRPr>
          </a:p>
        </p:txBody>
      </p:sp>
      <p:cxnSp>
        <p:nvCxnSpPr>
          <p:cNvPr id="114" name="Google Shape;220;p31">
            <a:extLst>
              <a:ext uri="{FF2B5EF4-FFF2-40B4-BE49-F238E27FC236}">
                <a16:creationId xmlns:a16="http://schemas.microsoft.com/office/drawing/2014/main" id="{20CE5602-6949-0D10-0629-784BC7CA47E5}"/>
              </a:ext>
            </a:extLst>
          </p:cNvPr>
          <p:cNvCxnSpPr>
            <a:cxnSpLocks/>
          </p:cNvCxnSpPr>
          <p:nvPr/>
        </p:nvCxnSpPr>
        <p:spPr>
          <a:xfrm flipH="1">
            <a:off x="0" y="531036"/>
            <a:ext cx="9122120" cy="88903"/>
          </a:xfrm>
          <a:prstGeom prst="straightConnector1">
            <a:avLst/>
          </a:prstGeom>
          <a:ln w="9525">
            <a:solidFill>
              <a:srgbClr val="000000"/>
            </a:solidFill>
            <a:round/>
          </a:ln>
        </p:spPr>
      </p:cxnSp>
      <p:sp>
        <p:nvSpPr>
          <p:cNvPr id="8" name="Rectangle 3">
            <a:extLst>
              <a:ext uri="{FF2B5EF4-FFF2-40B4-BE49-F238E27FC236}">
                <a16:creationId xmlns:a16="http://schemas.microsoft.com/office/drawing/2014/main" id="{67406D22-0744-8D66-8CE9-E39BDCD3DEE5}"/>
              </a:ext>
            </a:extLst>
          </p:cNvPr>
          <p:cNvSpPr>
            <a:spLocks noChangeArrowheads="1"/>
          </p:cNvSpPr>
          <p:nvPr/>
        </p:nvSpPr>
        <p:spPr bwMode="auto">
          <a:xfrm>
            <a:off x="422661" y="1146165"/>
            <a:ext cx="829867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solidFill>
                  <a:schemeClr val="tx1"/>
                </a:solidFill>
                <a:effectLst/>
                <a:latin typeface="Montserrat" panose="00000500000000000000" pitchFamily="2" charset="0"/>
              </a:rPr>
              <a:t>Các tính  năng cốt lõi: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ontserrat" panose="00000500000000000000" pitchFamily="2" charset="0"/>
              </a:rPr>
              <a:t>Quản lý học kỳ</a:t>
            </a:r>
            <a:r>
              <a:rPr kumimoji="0" lang="en-US" altLang="en-US" sz="1600" b="0" i="0" u="none" strike="noStrike" cap="none" normalizeH="0" baseline="0">
                <a:ln>
                  <a:noFill/>
                </a:ln>
                <a:solidFill>
                  <a:schemeClr val="tx1"/>
                </a:solidFill>
                <a:effectLst/>
                <a:latin typeface="Montserrat" panose="00000500000000000000" pitchFamily="2" charset="0"/>
              </a:rPr>
              <a:t>: Tạo và chọn học kỳ để hiển thị dữ liệu phụ thuộc (mã học kỳ như 251), upload danh sách sinh viên/giảng viên/hội đồng.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ontserrat" panose="00000500000000000000" pitchFamily="2" charset="0"/>
              </a:rPr>
              <a:t>Quản lý người dùng và vai trò</a:t>
            </a:r>
            <a:r>
              <a:rPr kumimoji="0" lang="en-US" altLang="en-US" sz="1600" b="0" i="0" u="none" strike="noStrike" cap="none" normalizeH="0" baseline="0">
                <a:ln>
                  <a:noFill/>
                </a:ln>
                <a:solidFill>
                  <a:schemeClr val="tx1"/>
                </a:solidFill>
                <a:effectLst/>
                <a:latin typeface="Montserrat" panose="00000500000000000000" pitchFamily="2" charset="0"/>
              </a:rPr>
              <a:t>: Upload danh sách, gán vai trò, xác thực qua Google OAuth với JWT cho RBAC.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ontserrat" panose="00000500000000000000" pitchFamily="2" charset="0"/>
              </a:rPr>
              <a:t>Quản lý đề tài</a:t>
            </a:r>
            <a:r>
              <a:rPr kumimoji="0" lang="en-US" altLang="en-US" sz="1600" b="0" i="0" u="none" strike="noStrike" cap="none" normalizeH="0" baseline="0">
                <a:ln>
                  <a:noFill/>
                </a:ln>
                <a:solidFill>
                  <a:schemeClr val="tx1"/>
                </a:solidFill>
                <a:effectLst/>
                <a:latin typeface="Montserrat" panose="00000500000000000000" pitchFamily="2" charset="0"/>
              </a:rPr>
              <a:t>: GVHD gửi đề tài (giai đoạn 1/2, tên Việt/Anh, mã CB, chuyên môn, thời gian, form), GVBM duyệt/từ chối, kiểm tra trùng lặp tự động, giáo vụ gán sinh viên qua pop-up tìm kiếm.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latin typeface="Montserrat"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ontserrat" panose="00000500000000000000" pitchFamily="2" charset="0"/>
              </a:rPr>
              <a:t>Quản lý bài nộp</a:t>
            </a:r>
            <a:r>
              <a:rPr kumimoji="0" lang="en-US" altLang="en-US" sz="1600" b="0" i="0" u="none" strike="noStrike" cap="none" normalizeH="0" baseline="0">
                <a:ln>
                  <a:noFill/>
                </a:ln>
                <a:solidFill>
                  <a:schemeClr val="tx1"/>
                </a:solidFill>
                <a:effectLst/>
                <a:latin typeface="Montserrat" panose="00000500000000000000" pitchFamily="2" charset="0"/>
              </a:rPr>
              <a:t>: Sinh viên nộp báo cáo cuối kỳ (≤200MB, bất kỳ định dạng), xem lịch sử nộp, tất cả xem/tải file, GVHD nhận xét. </a:t>
            </a:r>
          </a:p>
        </p:txBody>
      </p:sp>
    </p:spTree>
    <p:extLst>
      <p:ext uri="{BB962C8B-B14F-4D97-AF65-F5344CB8AC3E}">
        <p14:creationId xmlns:p14="http://schemas.microsoft.com/office/powerpoint/2010/main" val="11078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4B4D-D0A6-265E-C3C4-CD21AA4B5657}"/>
            </a:ext>
          </a:extLst>
        </p:cNvPr>
        <p:cNvGrpSpPr/>
        <p:nvPr/>
      </p:nvGrpSpPr>
      <p:grpSpPr>
        <a:xfrm>
          <a:off x="0" y="0"/>
          <a:ext cx="0" cy="0"/>
          <a:chOff x="0" y="0"/>
          <a:chExt cx="0" cy="0"/>
        </a:xfrm>
      </p:grpSpPr>
      <p:sp>
        <p:nvSpPr>
          <p:cNvPr id="112" name="PlaceHolder 1">
            <a:extLst>
              <a:ext uri="{FF2B5EF4-FFF2-40B4-BE49-F238E27FC236}">
                <a16:creationId xmlns:a16="http://schemas.microsoft.com/office/drawing/2014/main" id="{CF1A4BFB-BB06-72D6-5680-C17E1F172E9F}"/>
              </a:ext>
            </a:extLst>
          </p:cNvPr>
          <p:cNvSpPr>
            <a:spLocks noGrp="1"/>
          </p:cNvSpPr>
          <p:nvPr>
            <p:ph type="title"/>
          </p:nvPr>
        </p:nvSpPr>
        <p:spPr>
          <a:xfrm>
            <a:off x="150840" y="89333"/>
            <a:ext cx="88204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b="0" u="none" strike="noStrike">
                <a:solidFill>
                  <a:schemeClr val="dk1"/>
                </a:solidFill>
                <a:effectLst/>
                <a:uFillTx/>
                <a:latin typeface="Montserrat" panose="00000500000000000000" pitchFamily="2" charset="0"/>
                <a:ea typeface="Zalando Sans Expanded ExtraLight"/>
              </a:rPr>
              <a:t>Phân tích yêu cầu và các chức năng của ứng dụng</a:t>
            </a:r>
            <a:endParaRPr lang="fr-FR" sz="2400" b="0" u="none" strike="noStrike">
              <a:solidFill>
                <a:schemeClr val="dk1"/>
              </a:solidFill>
              <a:effectLst/>
              <a:uFillTx/>
              <a:latin typeface="Montserrat" panose="00000500000000000000" pitchFamily="2" charset="0"/>
            </a:endParaRPr>
          </a:p>
        </p:txBody>
      </p:sp>
      <p:cxnSp>
        <p:nvCxnSpPr>
          <p:cNvPr id="114" name="Google Shape;220;p31">
            <a:extLst>
              <a:ext uri="{FF2B5EF4-FFF2-40B4-BE49-F238E27FC236}">
                <a16:creationId xmlns:a16="http://schemas.microsoft.com/office/drawing/2014/main" id="{3BCE7439-B0AD-E28E-C362-17F6B1923241}"/>
              </a:ext>
            </a:extLst>
          </p:cNvPr>
          <p:cNvCxnSpPr>
            <a:cxnSpLocks/>
          </p:cNvCxnSpPr>
          <p:nvPr/>
        </p:nvCxnSpPr>
        <p:spPr>
          <a:xfrm flipH="1">
            <a:off x="0" y="531036"/>
            <a:ext cx="9122120" cy="88903"/>
          </a:xfrm>
          <a:prstGeom prst="straightConnector1">
            <a:avLst/>
          </a:prstGeom>
          <a:ln w="9525">
            <a:solidFill>
              <a:srgbClr val="000000"/>
            </a:solidFill>
            <a:round/>
          </a:ln>
        </p:spPr>
      </p:cxnSp>
      <p:sp>
        <p:nvSpPr>
          <p:cNvPr id="113" name="PlaceHolder 2">
            <a:extLst>
              <a:ext uri="{FF2B5EF4-FFF2-40B4-BE49-F238E27FC236}">
                <a16:creationId xmlns:a16="http://schemas.microsoft.com/office/drawing/2014/main" id="{84849163-B3C3-8F42-24C7-FE980EEC4CD4}"/>
              </a:ext>
            </a:extLst>
          </p:cNvPr>
          <p:cNvSpPr txBox="1">
            <a:spLocks/>
          </p:cNvSpPr>
          <p:nvPr/>
        </p:nvSpPr>
        <p:spPr>
          <a:xfrm>
            <a:off x="536992" y="910291"/>
            <a:ext cx="8242075" cy="4381892"/>
          </a:xfrm>
          <a:prstGeom prst="rect">
            <a:avLst/>
          </a:prstGeom>
          <a:noFill/>
          <a:ln w="0">
            <a:noFill/>
          </a:ln>
        </p:spPr>
        <p:txBody>
          <a:bodyPr lIns="91440" tIns="91440" rIns="91440" bIns="9144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buFontTx/>
              <a:buChar char="•"/>
            </a:pPr>
            <a:r>
              <a:rPr lang="en-US" altLang="en-US" sz="1600" b="1">
                <a:latin typeface="Montserrat" panose="00000500000000000000" pitchFamily="2" charset="0"/>
              </a:rPr>
              <a:t>Đánh giá giữa kỳ</a:t>
            </a:r>
            <a:r>
              <a:rPr lang="en-US" altLang="en-US" sz="1600">
                <a:latin typeface="Montserrat" panose="00000500000000000000" pitchFamily="2" charset="0"/>
              </a:rPr>
              <a:t>: GVHD chọn Pass/Fail (giai đoạn 1/2), hiển thị kết quả cho sinh viên. </a:t>
            </a:r>
          </a:p>
          <a:p>
            <a:pPr eaLnBrk="0" fontAlgn="base" hangingPunct="0">
              <a:lnSpc>
                <a:spcPct val="100000"/>
              </a:lnSpc>
              <a:spcAft>
                <a:spcPct val="0"/>
              </a:spcAft>
              <a:buFontTx/>
              <a:buChar char="•"/>
            </a:pPr>
            <a:endParaRPr lang="en-US" altLang="en-US" sz="1600">
              <a:latin typeface="Montserrat" panose="00000500000000000000" pitchFamily="2" charset="0"/>
            </a:endParaRPr>
          </a:p>
          <a:p>
            <a:pPr eaLnBrk="0" fontAlgn="base" hangingPunct="0">
              <a:lnSpc>
                <a:spcPct val="100000"/>
              </a:lnSpc>
              <a:spcAft>
                <a:spcPct val="0"/>
              </a:spcAft>
              <a:buFontTx/>
              <a:buChar char="•"/>
            </a:pPr>
            <a:r>
              <a:rPr lang="en-US" altLang="en-US" sz="1600" b="1">
                <a:latin typeface="Montserrat" panose="00000500000000000000" pitchFamily="2" charset="0"/>
              </a:rPr>
              <a:t>Chấm điểm cuối kỳ</a:t>
            </a:r>
            <a:r>
              <a:rPr lang="en-US" altLang="en-US" sz="1600">
                <a:latin typeface="Montserrat" panose="00000500000000000000" pitchFamily="2" charset="0"/>
              </a:rPr>
              <a:t>: GVHD (giai đoạn 1) hoặc GVHD/GVPB (giai đoạn 2) nhập điểm/nhận xét từng sinh viên, upload file chấm điểm/ABET, lưu draft/final (khóa sau final, giáo vụ mở khóa nếu cần), kiểm tra lệch &gt;2 điểm và cảnh báo. </a:t>
            </a:r>
          </a:p>
          <a:p>
            <a:pPr eaLnBrk="0" fontAlgn="base" hangingPunct="0">
              <a:lnSpc>
                <a:spcPct val="100000"/>
              </a:lnSpc>
              <a:spcAft>
                <a:spcPct val="0"/>
              </a:spcAft>
              <a:buFontTx/>
              <a:buChar char="•"/>
            </a:pPr>
            <a:endParaRPr lang="en-US" altLang="en-US" sz="1600">
              <a:latin typeface="Montserrat" panose="00000500000000000000" pitchFamily="2" charset="0"/>
            </a:endParaRPr>
          </a:p>
          <a:p>
            <a:pPr eaLnBrk="0" fontAlgn="base" hangingPunct="0">
              <a:lnSpc>
                <a:spcPct val="100000"/>
              </a:lnSpc>
              <a:spcAft>
                <a:spcPct val="0"/>
              </a:spcAft>
              <a:buFontTx/>
              <a:buChar char="•"/>
            </a:pPr>
            <a:r>
              <a:rPr lang="en-US" altLang="en-US" sz="1600" b="1">
                <a:latin typeface="Montserrat" panose="00000500000000000000" pitchFamily="2" charset="0"/>
              </a:rPr>
              <a:t>Quản lý lịch bảo vệ</a:t>
            </a:r>
            <a:r>
              <a:rPr lang="en-US" altLang="en-US" sz="1600">
                <a:latin typeface="Montserrat" panose="00000500000000000000" pitchFamily="2" charset="0"/>
              </a:rPr>
              <a:t>: Bộ Môn tạo hội đồng, phân công hội đồng (tối thiểu 3: Chủ tịch, Ủy viên, Thư ký) qua tìm kiếm mã/tên, chọn đề  tài cho hội đồng đó, sau đó giáo vụ xếp lịch cho hội đồng. </a:t>
            </a:r>
          </a:p>
          <a:p>
            <a:pPr eaLnBrk="0" fontAlgn="base" hangingPunct="0">
              <a:lnSpc>
                <a:spcPct val="100000"/>
              </a:lnSpc>
              <a:spcAft>
                <a:spcPct val="0"/>
              </a:spcAft>
              <a:buFontTx/>
              <a:buChar char="•"/>
            </a:pPr>
            <a:endParaRPr lang="en-US" altLang="en-US" sz="1600">
              <a:latin typeface="Montserrat" panose="00000500000000000000" pitchFamily="2" charset="0"/>
            </a:endParaRPr>
          </a:p>
          <a:p>
            <a:pPr eaLnBrk="0" fontAlgn="base" hangingPunct="0">
              <a:lnSpc>
                <a:spcPct val="100000"/>
              </a:lnSpc>
              <a:spcAft>
                <a:spcPct val="0"/>
              </a:spcAft>
              <a:buFontTx/>
              <a:buChar char="•"/>
            </a:pPr>
            <a:r>
              <a:rPr lang="en-US" altLang="en-US" sz="1600" b="1">
                <a:latin typeface="Montserrat" panose="00000500000000000000" pitchFamily="2" charset="0"/>
              </a:rPr>
              <a:t>Chấm điểm bảo vệ</a:t>
            </a:r>
            <a:r>
              <a:rPr lang="en-US" altLang="en-US" sz="1600">
                <a:latin typeface="Montserrat" panose="00000500000000000000" pitchFamily="2" charset="0"/>
              </a:rPr>
              <a:t>: Thành viên hội đồng nhập điểm từng sinh viên, upload file chấm điểm (giai đoạn 2), tính điểm sau bảo vệ. </a:t>
            </a:r>
          </a:p>
          <a:p>
            <a:pPr eaLnBrk="0" fontAlgn="base" hangingPunct="0">
              <a:lnSpc>
                <a:spcPct val="100000"/>
              </a:lnSpc>
              <a:spcAft>
                <a:spcPct val="0"/>
              </a:spcAft>
              <a:buFontTx/>
              <a:buChar char="•"/>
            </a:pPr>
            <a:endParaRPr lang="en-US" altLang="en-US" sz="1600">
              <a:latin typeface="Montserrat" panose="00000500000000000000" pitchFamily="2" charset="0"/>
            </a:endParaRPr>
          </a:p>
          <a:p>
            <a:pPr eaLnBrk="0" fontAlgn="base" hangingPunct="0">
              <a:lnSpc>
                <a:spcPct val="100000"/>
              </a:lnSpc>
              <a:spcAft>
                <a:spcPct val="0"/>
              </a:spcAft>
              <a:buFontTx/>
              <a:buChar char="•"/>
            </a:pPr>
            <a:r>
              <a:rPr lang="en-US" altLang="en-US" sz="1600" b="1">
                <a:latin typeface="Montserrat" panose="00000500000000000000" pitchFamily="2" charset="0"/>
              </a:rPr>
              <a:t>Báo cáo</a:t>
            </a:r>
            <a:r>
              <a:rPr lang="en-US" altLang="en-US" sz="1600">
                <a:latin typeface="Montserrat" panose="00000500000000000000" pitchFamily="2" charset="0"/>
              </a:rPr>
              <a:t>: Xuất Excel/PDF theo hạng mục tương ứng (bài nộp, phiếu điểm,…)</a:t>
            </a:r>
          </a:p>
          <a:p>
            <a:pPr>
              <a:lnSpc>
                <a:spcPct val="150000"/>
              </a:lnSpc>
              <a:tabLst>
                <a:tab pos="0" algn="l"/>
              </a:tabLst>
            </a:pPr>
            <a:endParaRPr lang="fr-FR" sz="1600">
              <a:solidFill>
                <a:srgbClr val="000000"/>
              </a:solidFill>
              <a:latin typeface="Montserrat" panose="00000500000000000000" pitchFamily="2" charset="0"/>
            </a:endParaRPr>
          </a:p>
        </p:txBody>
      </p:sp>
    </p:spTree>
    <p:extLst>
      <p:ext uri="{BB962C8B-B14F-4D97-AF65-F5344CB8AC3E}">
        <p14:creationId xmlns:p14="http://schemas.microsoft.com/office/powerpoint/2010/main" val="317594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238CE-C04F-01A2-6C7F-E67A1FB0EDEE}"/>
            </a:ext>
          </a:extLst>
        </p:cNvPr>
        <p:cNvGrpSpPr/>
        <p:nvPr/>
      </p:nvGrpSpPr>
      <p:grpSpPr>
        <a:xfrm>
          <a:off x="0" y="0"/>
          <a:ext cx="0" cy="0"/>
          <a:chOff x="0" y="0"/>
          <a:chExt cx="0" cy="0"/>
        </a:xfrm>
      </p:grpSpPr>
      <p:pic>
        <p:nvPicPr>
          <p:cNvPr id="111" name="Google Shape;217;p31">
            <a:extLst>
              <a:ext uri="{FF2B5EF4-FFF2-40B4-BE49-F238E27FC236}">
                <a16:creationId xmlns:a16="http://schemas.microsoft.com/office/drawing/2014/main" id="{729B78B5-CBE4-8993-005F-317A3AD54836}"/>
              </a:ext>
            </a:extLst>
          </p:cNvPr>
          <p:cNvPicPr/>
          <p:nvPr/>
        </p:nvPicPr>
        <p:blipFill>
          <a:blip r:embed="rId2"/>
          <a:srcRect l="15215" r="12233"/>
          <a:stretch/>
        </p:blipFill>
        <p:spPr>
          <a:xfrm>
            <a:off x="6345000" y="0"/>
            <a:ext cx="2798280" cy="5143320"/>
          </a:xfrm>
          <a:prstGeom prst="rect">
            <a:avLst/>
          </a:prstGeom>
          <a:noFill/>
          <a:ln w="0">
            <a:noFill/>
          </a:ln>
        </p:spPr>
      </p:pic>
      <p:sp>
        <p:nvSpPr>
          <p:cNvPr id="112" name="PlaceHolder 1">
            <a:extLst>
              <a:ext uri="{FF2B5EF4-FFF2-40B4-BE49-F238E27FC236}">
                <a16:creationId xmlns:a16="http://schemas.microsoft.com/office/drawing/2014/main" id="{5328874E-36B8-1BAC-8EED-366D9ADE675C}"/>
              </a:ext>
            </a:extLst>
          </p:cNvPr>
          <p:cNvSpPr>
            <a:spLocks noGrp="1"/>
          </p:cNvSpPr>
          <p:nvPr>
            <p:ph type="title"/>
          </p:nvPr>
        </p:nvSpPr>
        <p:spPr>
          <a:xfrm>
            <a:off x="150840" y="65996"/>
            <a:ext cx="59375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Phân tích yêu cầu phi chức năng của hệ thống</a:t>
            </a:r>
            <a:endParaRPr lang="fr-FR" sz="2600" b="0" u="none" strike="noStrike">
              <a:solidFill>
                <a:schemeClr val="dk1"/>
              </a:solidFill>
              <a:effectLst/>
              <a:uFillTx/>
              <a:latin typeface="Montserrat" panose="00000500000000000000" pitchFamily="2" charset="0"/>
            </a:endParaRPr>
          </a:p>
        </p:txBody>
      </p:sp>
      <p:cxnSp>
        <p:nvCxnSpPr>
          <p:cNvPr id="114" name="Google Shape;220;p31">
            <a:extLst>
              <a:ext uri="{FF2B5EF4-FFF2-40B4-BE49-F238E27FC236}">
                <a16:creationId xmlns:a16="http://schemas.microsoft.com/office/drawing/2014/main" id="{9A7AF0AB-5497-C402-DB6A-D9A87B0C0F0B}"/>
              </a:ext>
            </a:extLst>
          </p:cNvPr>
          <p:cNvCxnSpPr/>
          <p:nvPr/>
        </p:nvCxnSpPr>
        <p:spPr>
          <a:xfrm flipH="1">
            <a:off x="-360" y="949402"/>
            <a:ext cx="6345360" cy="360"/>
          </a:xfrm>
          <a:prstGeom prst="straightConnector1">
            <a:avLst/>
          </a:prstGeom>
          <a:ln w="9525">
            <a:solidFill>
              <a:srgbClr val="000000"/>
            </a:solidFill>
            <a:round/>
          </a:ln>
        </p:spPr>
      </p:cxnSp>
      <p:cxnSp>
        <p:nvCxnSpPr>
          <p:cNvPr id="115" name="Google Shape;221;p31">
            <a:extLst>
              <a:ext uri="{FF2B5EF4-FFF2-40B4-BE49-F238E27FC236}">
                <a16:creationId xmlns:a16="http://schemas.microsoft.com/office/drawing/2014/main" id="{7CCF9898-756C-2D94-570F-D84C3168BA20}"/>
              </a:ext>
            </a:extLst>
          </p:cNvPr>
          <p:cNvCxnSpPr/>
          <p:nvPr/>
        </p:nvCxnSpPr>
        <p:spPr>
          <a:xfrm>
            <a:off x="6345000" y="-18360"/>
            <a:ext cx="360" cy="5224320"/>
          </a:xfrm>
          <a:prstGeom prst="straightConnector1">
            <a:avLst/>
          </a:prstGeom>
          <a:ln w="9525">
            <a:solidFill>
              <a:srgbClr val="000000"/>
            </a:solidFill>
            <a:round/>
          </a:ln>
        </p:spPr>
      </p:cxnSp>
      <p:sp>
        <p:nvSpPr>
          <p:cNvPr id="6" name="TextBox 5">
            <a:extLst>
              <a:ext uri="{FF2B5EF4-FFF2-40B4-BE49-F238E27FC236}">
                <a16:creationId xmlns:a16="http://schemas.microsoft.com/office/drawing/2014/main" id="{F07ECBA3-D308-2257-2026-B475FDAC0D11}"/>
              </a:ext>
            </a:extLst>
          </p:cNvPr>
          <p:cNvSpPr txBox="1"/>
          <p:nvPr/>
        </p:nvSpPr>
        <p:spPr>
          <a:xfrm>
            <a:off x="150840" y="1133594"/>
            <a:ext cx="4572000" cy="369332"/>
          </a:xfrm>
          <a:prstGeom prst="rect">
            <a:avLst/>
          </a:prstGeom>
          <a:noFill/>
        </p:spPr>
        <p:txBody>
          <a:bodyPr wrap="square">
            <a:spAutoFit/>
          </a:bodyPr>
          <a:lstStyle/>
          <a:p>
            <a:r>
              <a:rPr lang="en-US" sz="1800" b="1">
                <a:effectLst/>
                <a:latin typeface="Montserrat" panose="00000500000000000000" pitchFamily="2" charset="0"/>
                <a:ea typeface="Yu Mincho" panose="02020400000000000000" pitchFamily="18" charset="-128"/>
              </a:rPr>
              <a:t>Hiệu suất và dung lượng file</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44176701-EF06-759E-3F97-5A0541899C55}"/>
              </a:ext>
            </a:extLst>
          </p:cNvPr>
          <p:cNvSpPr txBox="1"/>
          <p:nvPr/>
        </p:nvSpPr>
        <p:spPr>
          <a:xfrm>
            <a:off x="150840" y="1686758"/>
            <a:ext cx="5478780" cy="2954014"/>
          </a:xfrm>
          <a:prstGeom prst="rect">
            <a:avLst/>
          </a:prstGeom>
          <a:noFill/>
        </p:spPr>
        <p:txBody>
          <a:bodyPr wrap="square">
            <a:spAutoFit/>
          </a:bodyPr>
          <a:lstStyle/>
          <a:p>
            <a:pPr>
              <a:lnSpc>
                <a:spcPct val="150000"/>
              </a:lnSpc>
            </a:pPr>
            <a:r>
              <a:rPr lang="en-US" sz="1800">
                <a:effectLst/>
                <a:latin typeface="Montserrat" panose="00000500000000000000" pitchFamily="2" charset="0"/>
                <a:ea typeface="Yu Mincho" panose="02020400000000000000" pitchFamily="18" charset="-128"/>
              </a:rPr>
              <a:t>Hệ thống phải xử lý các thao tác như nộp bài, chấm điểm và xuất báo cáo mà không gây chậm trễ. Cụ thể, thời gian phản hồi cho mỗi API gọi phải dưới 1 giây, và hệ thống hỗ trợ ít nhất 1000 yêu cầu đồng thời trong một giây mà không giảm hiệu suất. Dung lượng file được giới hạn ở mức 200MB cho mỗi bài nộp</a:t>
            </a:r>
            <a:endParaRPr lang="en-US">
              <a:latin typeface="Montserrat" panose="00000500000000000000" pitchFamily="2" charset="0"/>
            </a:endParaRPr>
          </a:p>
        </p:txBody>
      </p:sp>
    </p:spTree>
    <p:extLst>
      <p:ext uri="{BB962C8B-B14F-4D97-AF65-F5344CB8AC3E}">
        <p14:creationId xmlns:p14="http://schemas.microsoft.com/office/powerpoint/2010/main" val="284675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763B5-E1EB-9CBA-E0E8-4B32ABFA104E}"/>
            </a:ext>
          </a:extLst>
        </p:cNvPr>
        <p:cNvGrpSpPr/>
        <p:nvPr/>
      </p:nvGrpSpPr>
      <p:grpSpPr>
        <a:xfrm>
          <a:off x="0" y="0"/>
          <a:ext cx="0" cy="0"/>
          <a:chOff x="0" y="0"/>
          <a:chExt cx="0" cy="0"/>
        </a:xfrm>
      </p:grpSpPr>
      <p:pic>
        <p:nvPicPr>
          <p:cNvPr id="111" name="Google Shape;217;p31">
            <a:extLst>
              <a:ext uri="{FF2B5EF4-FFF2-40B4-BE49-F238E27FC236}">
                <a16:creationId xmlns:a16="http://schemas.microsoft.com/office/drawing/2014/main" id="{171A1684-76B7-156B-B49A-B049864B9D2B}"/>
              </a:ext>
            </a:extLst>
          </p:cNvPr>
          <p:cNvPicPr/>
          <p:nvPr/>
        </p:nvPicPr>
        <p:blipFill>
          <a:blip r:embed="rId2"/>
          <a:srcRect l="15215" r="12233"/>
          <a:stretch/>
        </p:blipFill>
        <p:spPr>
          <a:xfrm>
            <a:off x="6345000" y="0"/>
            <a:ext cx="2798280" cy="5143320"/>
          </a:xfrm>
          <a:prstGeom prst="rect">
            <a:avLst/>
          </a:prstGeom>
          <a:noFill/>
          <a:ln w="0">
            <a:noFill/>
          </a:ln>
        </p:spPr>
      </p:pic>
      <p:sp>
        <p:nvSpPr>
          <p:cNvPr id="112" name="PlaceHolder 1">
            <a:extLst>
              <a:ext uri="{FF2B5EF4-FFF2-40B4-BE49-F238E27FC236}">
                <a16:creationId xmlns:a16="http://schemas.microsoft.com/office/drawing/2014/main" id="{048DDF6C-4C93-BF0C-10B8-A2C2BB702970}"/>
              </a:ext>
            </a:extLst>
          </p:cNvPr>
          <p:cNvSpPr>
            <a:spLocks noGrp="1"/>
          </p:cNvSpPr>
          <p:nvPr>
            <p:ph type="title"/>
          </p:nvPr>
        </p:nvSpPr>
        <p:spPr>
          <a:xfrm>
            <a:off x="150840" y="65996"/>
            <a:ext cx="59375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Phân tích yêu cầu phi chức năng của hệ thống</a:t>
            </a:r>
            <a:endParaRPr lang="fr-FR" sz="2600" b="0" u="none" strike="noStrike">
              <a:solidFill>
                <a:schemeClr val="dk1"/>
              </a:solidFill>
              <a:effectLst/>
              <a:uFillTx/>
              <a:latin typeface="Montserrat" panose="00000500000000000000" pitchFamily="2" charset="0"/>
            </a:endParaRPr>
          </a:p>
        </p:txBody>
      </p:sp>
      <p:cxnSp>
        <p:nvCxnSpPr>
          <p:cNvPr id="114" name="Google Shape;220;p31">
            <a:extLst>
              <a:ext uri="{FF2B5EF4-FFF2-40B4-BE49-F238E27FC236}">
                <a16:creationId xmlns:a16="http://schemas.microsoft.com/office/drawing/2014/main" id="{04C0EB6C-9FA8-FD36-E0AB-B355EDCE74C1}"/>
              </a:ext>
            </a:extLst>
          </p:cNvPr>
          <p:cNvCxnSpPr/>
          <p:nvPr/>
        </p:nvCxnSpPr>
        <p:spPr>
          <a:xfrm flipH="1">
            <a:off x="-360" y="949402"/>
            <a:ext cx="6345360" cy="360"/>
          </a:xfrm>
          <a:prstGeom prst="straightConnector1">
            <a:avLst/>
          </a:prstGeom>
          <a:ln w="9525">
            <a:solidFill>
              <a:srgbClr val="000000"/>
            </a:solidFill>
            <a:round/>
          </a:ln>
        </p:spPr>
      </p:cxnSp>
      <p:cxnSp>
        <p:nvCxnSpPr>
          <p:cNvPr id="115" name="Google Shape;221;p31">
            <a:extLst>
              <a:ext uri="{FF2B5EF4-FFF2-40B4-BE49-F238E27FC236}">
                <a16:creationId xmlns:a16="http://schemas.microsoft.com/office/drawing/2014/main" id="{030D6152-654F-209B-D85A-5213ED8C8C43}"/>
              </a:ext>
            </a:extLst>
          </p:cNvPr>
          <p:cNvCxnSpPr/>
          <p:nvPr/>
        </p:nvCxnSpPr>
        <p:spPr>
          <a:xfrm>
            <a:off x="6345000" y="-18360"/>
            <a:ext cx="360" cy="5224320"/>
          </a:xfrm>
          <a:prstGeom prst="straightConnector1">
            <a:avLst/>
          </a:prstGeom>
          <a:ln w="9525">
            <a:solidFill>
              <a:srgbClr val="000000"/>
            </a:solidFill>
            <a:round/>
          </a:ln>
        </p:spPr>
      </p:cxnSp>
      <p:sp>
        <p:nvSpPr>
          <p:cNvPr id="6" name="TextBox 5">
            <a:extLst>
              <a:ext uri="{FF2B5EF4-FFF2-40B4-BE49-F238E27FC236}">
                <a16:creationId xmlns:a16="http://schemas.microsoft.com/office/drawing/2014/main" id="{F37FA05D-21A0-9DD0-C8D0-47CA71A9ABDA}"/>
              </a:ext>
            </a:extLst>
          </p:cNvPr>
          <p:cNvSpPr txBox="1"/>
          <p:nvPr/>
        </p:nvSpPr>
        <p:spPr>
          <a:xfrm>
            <a:off x="150840" y="1133594"/>
            <a:ext cx="4572000" cy="369332"/>
          </a:xfrm>
          <a:prstGeom prst="rect">
            <a:avLst/>
          </a:prstGeom>
          <a:noFill/>
        </p:spPr>
        <p:txBody>
          <a:bodyPr wrap="square">
            <a:spAutoFit/>
          </a:bodyPr>
          <a:lstStyle/>
          <a:p>
            <a:r>
              <a:rPr lang="en-US" b="1">
                <a:latin typeface="Montserrat" panose="00000500000000000000" pitchFamily="2" charset="0"/>
              </a:rPr>
              <a:t>Bảo mật và quyền riêng tư</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BF63DB3B-6A4E-D0E2-151C-8E6E5E80BA38}"/>
              </a:ext>
            </a:extLst>
          </p:cNvPr>
          <p:cNvSpPr txBox="1"/>
          <p:nvPr/>
        </p:nvSpPr>
        <p:spPr>
          <a:xfrm>
            <a:off x="150840" y="1686758"/>
            <a:ext cx="5478780" cy="2122119"/>
          </a:xfrm>
          <a:prstGeom prst="rect">
            <a:avLst/>
          </a:prstGeom>
          <a:noFill/>
        </p:spPr>
        <p:txBody>
          <a:bodyPr wrap="square">
            <a:spAutoFit/>
          </a:bodyPr>
          <a:lstStyle/>
          <a:p>
            <a:pPr>
              <a:lnSpc>
                <a:spcPct val="150000"/>
              </a:lnSpc>
            </a:pPr>
            <a:r>
              <a:rPr lang="en-US">
                <a:latin typeface="Montserrat" panose="00000500000000000000" pitchFamily="2" charset="0"/>
              </a:rPr>
              <a:t>Hệ thống phải tuân thủ GDPR và quy định của Khoa, với cơ chế mã hóa dữ liệu nhạy cảm (như điểm số, nhận xét) bằng AES-256. Phân quyền dựa trên RBAC, sử dụng Super Token (JWT) để kiểm soát truy cập.</a:t>
            </a:r>
          </a:p>
        </p:txBody>
      </p:sp>
    </p:spTree>
    <p:extLst>
      <p:ext uri="{BB962C8B-B14F-4D97-AF65-F5344CB8AC3E}">
        <p14:creationId xmlns:p14="http://schemas.microsoft.com/office/powerpoint/2010/main" val="158451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D1B81-2F61-441F-A62F-C80E96AF2648}"/>
            </a:ext>
          </a:extLst>
        </p:cNvPr>
        <p:cNvGrpSpPr/>
        <p:nvPr/>
      </p:nvGrpSpPr>
      <p:grpSpPr>
        <a:xfrm>
          <a:off x="0" y="0"/>
          <a:ext cx="0" cy="0"/>
          <a:chOff x="0" y="0"/>
          <a:chExt cx="0" cy="0"/>
        </a:xfrm>
      </p:grpSpPr>
      <p:pic>
        <p:nvPicPr>
          <p:cNvPr id="111" name="Google Shape;217;p31">
            <a:extLst>
              <a:ext uri="{FF2B5EF4-FFF2-40B4-BE49-F238E27FC236}">
                <a16:creationId xmlns:a16="http://schemas.microsoft.com/office/drawing/2014/main" id="{2D625961-C422-3851-DDB0-EDB91F226E4E}"/>
              </a:ext>
            </a:extLst>
          </p:cNvPr>
          <p:cNvPicPr/>
          <p:nvPr/>
        </p:nvPicPr>
        <p:blipFill>
          <a:blip r:embed="rId2"/>
          <a:srcRect l="15215" r="12233"/>
          <a:stretch/>
        </p:blipFill>
        <p:spPr>
          <a:xfrm>
            <a:off x="6345000" y="0"/>
            <a:ext cx="2798280" cy="5143320"/>
          </a:xfrm>
          <a:prstGeom prst="rect">
            <a:avLst/>
          </a:prstGeom>
          <a:noFill/>
          <a:ln w="0">
            <a:noFill/>
          </a:ln>
        </p:spPr>
      </p:pic>
      <p:sp>
        <p:nvSpPr>
          <p:cNvPr id="112" name="PlaceHolder 1">
            <a:extLst>
              <a:ext uri="{FF2B5EF4-FFF2-40B4-BE49-F238E27FC236}">
                <a16:creationId xmlns:a16="http://schemas.microsoft.com/office/drawing/2014/main" id="{8018A16B-2231-C9A9-AF9D-BACB1480C7B4}"/>
              </a:ext>
            </a:extLst>
          </p:cNvPr>
          <p:cNvSpPr>
            <a:spLocks noGrp="1"/>
          </p:cNvSpPr>
          <p:nvPr>
            <p:ph type="title"/>
          </p:nvPr>
        </p:nvSpPr>
        <p:spPr>
          <a:xfrm>
            <a:off x="150840" y="65996"/>
            <a:ext cx="5937540"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Phân tích yêu cầu phi chức năng của hệ thống</a:t>
            </a:r>
            <a:endParaRPr lang="fr-FR" sz="2600" b="0" u="none" strike="noStrike">
              <a:solidFill>
                <a:schemeClr val="dk1"/>
              </a:solidFill>
              <a:effectLst/>
              <a:uFillTx/>
              <a:latin typeface="Montserrat" panose="00000500000000000000" pitchFamily="2" charset="0"/>
            </a:endParaRPr>
          </a:p>
        </p:txBody>
      </p:sp>
      <p:cxnSp>
        <p:nvCxnSpPr>
          <p:cNvPr id="114" name="Google Shape;220;p31">
            <a:extLst>
              <a:ext uri="{FF2B5EF4-FFF2-40B4-BE49-F238E27FC236}">
                <a16:creationId xmlns:a16="http://schemas.microsoft.com/office/drawing/2014/main" id="{CE7CDC38-2564-4C10-710B-7CD0F75753F0}"/>
              </a:ext>
            </a:extLst>
          </p:cNvPr>
          <p:cNvCxnSpPr/>
          <p:nvPr/>
        </p:nvCxnSpPr>
        <p:spPr>
          <a:xfrm flipH="1">
            <a:off x="-360" y="949402"/>
            <a:ext cx="6345360" cy="360"/>
          </a:xfrm>
          <a:prstGeom prst="straightConnector1">
            <a:avLst/>
          </a:prstGeom>
          <a:ln w="9525">
            <a:solidFill>
              <a:srgbClr val="000000"/>
            </a:solidFill>
            <a:round/>
          </a:ln>
        </p:spPr>
      </p:cxnSp>
      <p:cxnSp>
        <p:nvCxnSpPr>
          <p:cNvPr id="115" name="Google Shape;221;p31">
            <a:extLst>
              <a:ext uri="{FF2B5EF4-FFF2-40B4-BE49-F238E27FC236}">
                <a16:creationId xmlns:a16="http://schemas.microsoft.com/office/drawing/2014/main" id="{E69171BD-6330-CCAB-7802-28A80C9E418B}"/>
              </a:ext>
            </a:extLst>
          </p:cNvPr>
          <p:cNvCxnSpPr/>
          <p:nvPr/>
        </p:nvCxnSpPr>
        <p:spPr>
          <a:xfrm>
            <a:off x="6345000" y="-18360"/>
            <a:ext cx="360" cy="5224320"/>
          </a:xfrm>
          <a:prstGeom prst="straightConnector1">
            <a:avLst/>
          </a:prstGeom>
          <a:ln w="9525">
            <a:solidFill>
              <a:srgbClr val="000000"/>
            </a:solidFill>
            <a:round/>
          </a:ln>
        </p:spPr>
      </p:cxnSp>
      <p:sp>
        <p:nvSpPr>
          <p:cNvPr id="6" name="TextBox 5">
            <a:extLst>
              <a:ext uri="{FF2B5EF4-FFF2-40B4-BE49-F238E27FC236}">
                <a16:creationId xmlns:a16="http://schemas.microsoft.com/office/drawing/2014/main" id="{382C7542-D34A-DE95-BB6E-A4A95E788ABD}"/>
              </a:ext>
            </a:extLst>
          </p:cNvPr>
          <p:cNvSpPr txBox="1"/>
          <p:nvPr/>
        </p:nvSpPr>
        <p:spPr>
          <a:xfrm>
            <a:off x="150840" y="1133594"/>
            <a:ext cx="4572000" cy="369332"/>
          </a:xfrm>
          <a:prstGeom prst="rect">
            <a:avLst/>
          </a:prstGeom>
          <a:noFill/>
        </p:spPr>
        <p:txBody>
          <a:bodyPr wrap="square">
            <a:spAutoFit/>
          </a:bodyPr>
          <a:lstStyle/>
          <a:p>
            <a:r>
              <a:rPr lang="en-US" b="1">
                <a:latin typeface="Montserrat" panose="00000500000000000000" pitchFamily="2" charset="0"/>
              </a:rPr>
              <a:t>Khả năng mở rộng và tích hợp</a:t>
            </a:r>
            <a:endParaRPr lang="en-US">
              <a:latin typeface="Montserrat" panose="00000500000000000000" pitchFamily="2" charset="0"/>
            </a:endParaRPr>
          </a:p>
        </p:txBody>
      </p:sp>
      <p:sp>
        <p:nvSpPr>
          <p:cNvPr id="8" name="TextBox 7">
            <a:extLst>
              <a:ext uri="{FF2B5EF4-FFF2-40B4-BE49-F238E27FC236}">
                <a16:creationId xmlns:a16="http://schemas.microsoft.com/office/drawing/2014/main" id="{7163B4E7-166E-A4F3-C049-1BEB053CB20E}"/>
              </a:ext>
            </a:extLst>
          </p:cNvPr>
          <p:cNvSpPr txBox="1"/>
          <p:nvPr/>
        </p:nvSpPr>
        <p:spPr>
          <a:xfrm>
            <a:off x="150840" y="1686758"/>
            <a:ext cx="5937540" cy="2123017"/>
          </a:xfrm>
          <a:prstGeom prst="rect">
            <a:avLst/>
          </a:prstGeom>
          <a:noFill/>
        </p:spPr>
        <p:txBody>
          <a:bodyPr wrap="square">
            <a:spAutoFit/>
          </a:bodyPr>
          <a:lstStyle/>
          <a:p>
            <a:pPr>
              <a:lnSpc>
                <a:spcPct val="150000"/>
              </a:lnSpc>
            </a:pPr>
            <a:r>
              <a:rPr lang="en-US">
                <a:latin typeface="Montserrat" panose="00000500000000000000" pitchFamily="2" charset="0"/>
              </a:rPr>
              <a:t>Khả năng mở rộng đảm bảo hệ thống TMS có thể mở rộng cho các khoa khác. Hệ thống sử dụng kiến trúc microservices với 6 service Golang (thesis, role, user, council, file, academic) để dễ dàng scale ngang. </a:t>
            </a:r>
          </a:p>
        </p:txBody>
      </p:sp>
    </p:spTree>
    <p:extLst>
      <p:ext uri="{BB962C8B-B14F-4D97-AF65-F5344CB8AC3E}">
        <p14:creationId xmlns:p14="http://schemas.microsoft.com/office/powerpoint/2010/main" val="109404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EDA8-3758-ED0A-F58D-E48EA9733FF8}"/>
            </a:ext>
          </a:extLst>
        </p:cNvPr>
        <p:cNvGrpSpPr/>
        <p:nvPr/>
      </p:nvGrpSpPr>
      <p:grpSpPr>
        <a:xfrm>
          <a:off x="0" y="0"/>
          <a:ext cx="0" cy="0"/>
          <a:chOff x="0" y="0"/>
          <a:chExt cx="0" cy="0"/>
        </a:xfrm>
      </p:grpSpPr>
      <p:sp>
        <p:nvSpPr>
          <p:cNvPr id="112" name="PlaceHolder 1">
            <a:extLst>
              <a:ext uri="{FF2B5EF4-FFF2-40B4-BE49-F238E27FC236}">
                <a16:creationId xmlns:a16="http://schemas.microsoft.com/office/drawing/2014/main" id="{A181A09B-142F-0D35-6AF6-20246E0CE686}"/>
              </a:ext>
            </a:extLst>
          </p:cNvPr>
          <p:cNvSpPr>
            <a:spLocks noGrp="1"/>
          </p:cNvSpPr>
          <p:nvPr>
            <p:ph type="title"/>
          </p:nvPr>
        </p:nvSpPr>
        <p:spPr>
          <a:xfrm>
            <a:off x="288560" y="157690"/>
            <a:ext cx="5688493" cy="88340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Kiến trúc hệ thống tổng quát</a:t>
            </a:r>
            <a:endParaRPr lang="fr-FR" sz="2600" b="0" u="none" strike="noStrike">
              <a:solidFill>
                <a:schemeClr val="dk1"/>
              </a:solidFill>
              <a:effectLst/>
              <a:uFillTx/>
              <a:latin typeface="Montserrat" panose="00000500000000000000" pitchFamily="2" charset="0"/>
            </a:endParaRPr>
          </a:p>
        </p:txBody>
      </p:sp>
      <p:pic>
        <p:nvPicPr>
          <p:cNvPr id="3" name="Picture 2">
            <a:extLst>
              <a:ext uri="{FF2B5EF4-FFF2-40B4-BE49-F238E27FC236}">
                <a16:creationId xmlns:a16="http://schemas.microsoft.com/office/drawing/2014/main" id="{F12552E3-D532-B720-9763-92157999C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97098"/>
            <a:ext cx="9144000" cy="3635103"/>
          </a:xfrm>
          <a:prstGeom prst="rect">
            <a:avLst/>
          </a:prstGeom>
        </p:spPr>
      </p:pic>
    </p:spTree>
    <p:extLst>
      <p:ext uri="{BB962C8B-B14F-4D97-AF65-F5344CB8AC3E}">
        <p14:creationId xmlns:p14="http://schemas.microsoft.com/office/powerpoint/2010/main" val="71720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oogle Shape;236;p33"/>
          <p:cNvGrpSpPr/>
          <p:nvPr/>
        </p:nvGrpSpPr>
        <p:grpSpPr>
          <a:xfrm>
            <a:off x="-49320" y="-18360"/>
            <a:ext cx="8695800" cy="5224320"/>
            <a:chOff x="-49320" y="-18360"/>
            <a:chExt cx="8695800" cy="5224320"/>
          </a:xfrm>
        </p:grpSpPr>
        <p:cxnSp>
          <p:nvCxnSpPr>
            <p:cNvPr id="117" name="Google Shape;237;p33"/>
            <p:cNvCxnSpPr/>
            <p:nvPr/>
          </p:nvCxnSpPr>
          <p:spPr>
            <a:xfrm>
              <a:off x="8646120" y="-18360"/>
              <a:ext cx="360" cy="5224320"/>
            </a:xfrm>
            <a:prstGeom prst="straightConnector1">
              <a:avLst/>
            </a:prstGeom>
            <a:ln w="9525">
              <a:solidFill>
                <a:srgbClr val="000000"/>
              </a:solidFill>
              <a:round/>
            </a:ln>
          </p:spPr>
        </p:cxnSp>
        <p:cxnSp>
          <p:nvCxnSpPr>
            <p:cNvPr id="118" name="Google Shape;238;p33"/>
            <p:cNvCxnSpPr/>
            <p:nvPr/>
          </p:nvCxnSpPr>
          <p:spPr>
            <a:xfrm flipH="1">
              <a:off x="-49320" y="779617"/>
              <a:ext cx="8695440" cy="360"/>
            </a:xfrm>
            <a:prstGeom prst="straightConnector1">
              <a:avLst/>
            </a:prstGeom>
            <a:ln w="9525">
              <a:solidFill>
                <a:srgbClr val="000000"/>
              </a:solidFill>
              <a:round/>
            </a:ln>
          </p:spPr>
        </p:cxnSp>
      </p:grpSp>
      <p:sp>
        <p:nvSpPr>
          <p:cNvPr id="119" name="PlaceHolder 1"/>
          <p:cNvSpPr>
            <a:spLocks noGrp="1"/>
          </p:cNvSpPr>
          <p:nvPr>
            <p:ph type="title"/>
          </p:nvPr>
        </p:nvSpPr>
        <p:spPr>
          <a:xfrm>
            <a:off x="364089" y="174997"/>
            <a:ext cx="794669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u="none" strike="noStrike">
                <a:solidFill>
                  <a:schemeClr val="dk1"/>
                </a:solidFill>
                <a:effectLst/>
                <a:uFillTx/>
                <a:latin typeface="Montserrat" panose="00000500000000000000" pitchFamily="2" charset="0"/>
                <a:ea typeface="Zalando Sans Expanded ExtraLight"/>
              </a:rPr>
              <a:t>Kiến trúc hệ thống và các service backend chính</a:t>
            </a:r>
            <a:endParaRPr lang="fr-FR" sz="2400" u="none" strike="noStrike">
              <a:solidFill>
                <a:schemeClr val="dk1"/>
              </a:solidFill>
              <a:effectLst/>
              <a:uFillTx/>
              <a:latin typeface="Montserrat" panose="00000500000000000000" pitchFamily="2" charset="0"/>
            </a:endParaRPr>
          </a:p>
        </p:txBody>
      </p:sp>
      <p:sp>
        <p:nvSpPr>
          <p:cNvPr id="120" name="PlaceHolder 2"/>
          <p:cNvSpPr>
            <a:spLocks noGrp="1"/>
          </p:cNvSpPr>
          <p:nvPr>
            <p:ph type="subTitle"/>
          </p:nvPr>
        </p:nvSpPr>
        <p:spPr>
          <a:xfrm>
            <a:off x="328858" y="1590424"/>
            <a:ext cx="7032918" cy="3191438"/>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áp dụng kiến trúc microservices với 6 service backend Golang: Thesis, Role, User, Council, File và Academic.</a:t>
            </a:r>
            <a:endParaRPr lang="en-US"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en-US" sz="16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Giao tiếp nội bộ qua gRPC, sử dụng MySQL cho từng dịch vụ riêng biệt; server gateway tích hợp GraphQL, Redis, MinIO, MongoDB để hỗ trợ API, lưu trữ và cache.</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oogle Shape;236;p33"/>
          <p:cNvGrpSpPr/>
          <p:nvPr/>
        </p:nvGrpSpPr>
        <p:grpSpPr>
          <a:xfrm>
            <a:off x="-49320" y="-18360"/>
            <a:ext cx="8695800" cy="5224320"/>
            <a:chOff x="-49320" y="-18360"/>
            <a:chExt cx="8695800" cy="5224320"/>
          </a:xfrm>
        </p:grpSpPr>
        <p:cxnSp>
          <p:nvCxnSpPr>
            <p:cNvPr id="122" name="Google Shape;237;p33"/>
            <p:cNvCxnSpPr/>
            <p:nvPr/>
          </p:nvCxnSpPr>
          <p:spPr>
            <a:xfrm>
              <a:off x="8646120" y="-18360"/>
              <a:ext cx="360" cy="5224320"/>
            </a:xfrm>
            <a:prstGeom prst="straightConnector1">
              <a:avLst/>
            </a:prstGeom>
            <a:ln w="9525">
              <a:solidFill>
                <a:srgbClr val="000000"/>
              </a:solidFill>
              <a:round/>
            </a:ln>
          </p:spPr>
        </p:cxnSp>
        <p:cxnSp>
          <p:nvCxnSpPr>
            <p:cNvPr id="123" name="Google Shape;238;p33"/>
            <p:cNvCxnSpPr/>
            <p:nvPr/>
          </p:nvCxnSpPr>
          <p:spPr>
            <a:xfrm flipH="1">
              <a:off x="-49320" y="885722"/>
              <a:ext cx="8695440" cy="360"/>
            </a:xfrm>
            <a:prstGeom prst="straightConnector1">
              <a:avLst/>
            </a:prstGeom>
            <a:ln w="9525">
              <a:solidFill>
                <a:srgbClr val="000000"/>
              </a:solidFill>
              <a:round/>
            </a:ln>
          </p:spPr>
        </p:cxnSp>
      </p:grpSp>
      <p:sp>
        <p:nvSpPr>
          <p:cNvPr id="124" name="PlaceHolder 1"/>
          <p:cNvSpPr>
            <a:spLocks noGrp="1"/>
          </p:cNvSpPr>
          <p:nvPr>
            <p:ph type="title"/>
          </p:nvPr>
        </p:nvSpPr>
        <p:spPr>
          <a:xfrm>
            <a:off x="335480" y="281102"/>
            <a:ext cx="847304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800" u="none" strike="noStrike">
                <a:solidFill>
                  <a:schemeClr val="dk1"/>
                </a:solidFill>
                <a:effectLst/>
                <a:uFillTx/>
                <a:latin typeface="Montserrat" panose="00000500000000000000" pitchFamily="2" charset="0"/>
                <a:ea typeface="Zalando Sans Expanded ExtraLight"/>
              </a:rPr>
              <a:t>Thiết kế cơ sở dữ liệu và công nghệ sử dụng</a:t>
            </a:r>
            <a:endParaRPr lang="fr-FR" sz="2800" u="none" strike="noStrike">
              <a:solidFill>
                <a:schemeClr val="dk1"/>
              </a:solidFill>
              <a:effectLst/>
              <a:uFillTx/>
              <a:latin typeface="Montserrat" panose="00000500000000000000" pitchFamily="2" charset="0"/>
            </a:endParaRPr>
          </a:p>
        </p:txBody>
      </p:sp>
      <p:sp>
        <p:nvSpPr>
          <p:cNvPr id="125" name="PlaceHolder 2"/>
          <p:cNvSpPr>
            <a:spLocks noGrp="1"/>
          </p:cNvSpPr>
          <p:nvPr>
            <p:ph type="subTitle"/>
          </p:nvPr>
        </p:nvSpPr>
        <p:spPr>
          <a:xfrm>
            <a:off x="266810" y="1309732"/>
            <a:ext cx="8269606" cy="276382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sử dụng 6 MySQL, 1 MongoDB, 1 Redis và 1 MinIO để quản lý dữ liệu đa dạng. Thiết kế chi tiết các bảng bao gồm quản lý tổ chức, người dùng, đề tài, hội đồng, đăng ký và bảng điểm. </a:t>
            </a:r>
          </a:p>
          <a:p>
            <a:pPr indent="0">
              <a:lnSpc>
                <a:spcPct val="150000"/>
              </a:lnSpc>
              <a:buNone/>
              <a:tabLst>
                <a:tab pos="0" algn="l"/>
              </a:tabLst>
            </a:pPr>
            <a:endParaRPr lang="en-US" sz="1600">
              <a:solidFill>
                <a:schemeClr val="dk1"/>
              </a:solidFill>
              <a:latin typeface="Montserrat" panose="00000500000000000000" pitchFamily="2" charset="0"/>
              <a:ea typeface="arial"/>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Công nghệ phát triển gồm Golang với kiến trúc microservices, sử dụng gRPC cho giao tiếp và lưu trữ dữ liệu hiệu quả đảm bảo khả năng mở rộng và bảo mật.</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69FD-F720-AE3A-C3B9-4D9DEBFD0557}"/>
            </a:ext>
          </a:extLst>
        </p:cNvPr>
        <p:cNvGrpSpPr/>
        <p:nvPr/>
      </p:nvGrpSpPr>
      <p:grpSpPr>
        <a:xfrm>
          <a:off x="0" y="0"/>
          <a:ext cx="0" cy="0"/>
          <a:chOff x="0" y="0"/>
          <a:chExt cx="0" cy="0"/>
        </a:xfrm>
      </p:grpSpPr>
      <p:cxnSp>
        <p:nvCxnSpPr>
          <p:cNvPr id="86" name="Google Shape;228;p32">
            <a:extLst>
              <a:ext uri="{FF2B5EF4-FFF2-40B4-BE49-F238E27FC236}">
                <a16:creationId xmlns:a16="http://schemas.microsoft.com/office/drawing/2014/main" id="{662F463E-806E-9BF2-23C6-14674B5B7580}"/>
              </a:ext>
            </a:extLst>
          </p:cNvPr>
          <p:cNvCxnSpPr>
            <a:cxnSpLocks/>
          </p:cNvCxnSpPr>
          <p:nvPr/>
        </p:nvCxnSpPr>
        <p:spPr>
          <a:xfrm flipH="1">
            <a:off x="59473" y="1044937"/>
            <a:ext cx="9150300" cy="0"/>
          </a:xfrm>
          <a:prstGeom prst="straightConnector1">
            <a:avLst/>
          </a:prstGeom>
          <a:ln w="9525">
            <a:solidFill>
              <a:srgbClr val="FFFFFF"/>
            </a:solidFill>
            <a:round/>
          </a:ln>
        </p:spPr>
      </p:cxnSp>
      <p:sp>
        <p:nvSpPr>
          <p:cNvPr id="88" name="PlaceHolder 2">
            <a:extLst>
              <a:ext uri="{FF2B5EF4-FFF2-40B4-BE49-F238E27FC236}">
                <a16:creationId xmlns:a16="http://schemas.microsoft.com/office/drawing/2014/main" id="{9FA2584D-E2E5-5C06-393E-71343D372FA6}"/>
              </a:ext>
            </a:extLst>
          </p:cNvPr>
          <p:cNvSpPr>
            <a:spLocks noGrp="1"/>
          </p:cNvSpPr>
          <p:nvPr>
            <p:ph type="title"/>
          </p:nvPr>
        </p:nvSpPr>
        <p:spPr>
          <a:xfrm>
            <a:off x="325345" y="-109800"/>
            <a:ext cx="8156435"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4800" b="0" u="none" strike="noStrike">
                <a:solidFill>
                  <a:schemeClr val="accent2"/>
                </a:solidFill>
                <a:effectLst/>
                <a:uFillTx/>
                <a:latin typeface="Montserrat" panose="00000500000000000000" pitchFamily="2" charset="0"/>
                <a:ea typeface="Zalando Sans Expanded Medium"/>
              </a:rPr>
              <a:t>Thành viên nhóm</a:t>
            </a:r>
            <a:endParaRPr lang="fr-FR" sz="4800" b="0" u="none" strike="noStrike">
              <a:solidFill>
                <a:schemeClr val="dk1"/>
              </a:solidFill>
              <a:effectLst/>
              <a:uFillTx/>
              <a:latin typeface="Montserrat" panose="00000500000000000000" pitchFamily="2" charset="0"/>
            </a:endParaRPr>
          </a:p>
        </p:txBody>
      </p:sp>
      <p:sp>
        <p:nvSpPr>
          <p:cNvPr id="89" name="Google Shape;231;p32">
            <a:extLst>
              <a:ext uri="{FF2B5EF4-FFF2-40B4-BE49-F238E27FC236}">
                <a16:creationId xmlns:a16="http://schemas.microsoft.com/office/drawing/2014/main" id="{0C72F0AB-FD65-DC1A-73B2-04FBC57E6153}"/>
              </a:ext>
            </a:extLst>
          </p:cNvPr>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graphicFrame>
        <p:nvGraphicFramePr>
          <p:cNvPr id="5" name="Table 4">
            <a:extLst>
              <a:ext uri="{FF2B5EF4-FFF2-40B4-BE49-F238E27FC236}">
                <a16:creationId xmlns:a16="http://schemas.microsoft.com/office/drawing/2014/main" id="{3E4B1A80-D173-6864-C4D5-79D62898EF88}"/>
              </a:ext>
            </a:extLst>
          </p:cNvPr>
          <p:cNvGraphicFramePr>
            <a:graphicFrameLocks noGrp="1"/>
          </p:cNvGraphicFramePr>
          <p:nvPr>
            <p:extLst>
              <p:ext uri="{D42A27DB-BD31-4B8C-83A1-F6EECF244321}">
                <p14:modId xmlns:p14="http://schemas.microsoft.com/office/powerpoint/2010/main" val="2287757243"/>
              </p:ext>
            </p:extLst>
          </p:nvPr>
        </p:nvGraphicFramePr>
        <p:xfrm>
          <a:off x="921833" y="1761289"/>
          <a:ext cx="7131746" cy="2557949"/>
        </p:xfrm>
        <a:graphic>
          <a:graphicData uri="http://schemas.openxmlformats.org/drawingml/2006/table">
            <a:tbl>
              <a:tblPr firstRow="1" firstCol="1" bandRow="1">
                <a:tableStyleId>{073A0DAA-6AF3-43AB-8588-CEC1D06C72B9}</a:tableStyleId>
              </a:tblPr>
              <a:tblGrid>
                <a:gridCol w="1782555">
                  <a:extLst>
                    <a:ext uri="{9D8B030D-6E8A-4147-A177-3AD203B41FA5}">
                      <a16:colId xmlns:a16="http://schemas.microsoft.com/office/drawing/2014/main" val="2307846688"/>
                    </a:ext>
                  </a:extLst>
                </a:gridCol>
                <a:gridCol w="1440079">
                  <a:extLst>
                    <a:ext uri="{9D8B030D-6E8A-4147-A177-3AD203B41FA5}">
                      <a16:colId xmlns:a16="http://schemas.microsoft.com/office/drawing/2014/main" val="1712400309"/>
                    </a:ext>
                  </a:extLst>
                </a:gridCol>
                <a:gridCol w="2677265">
                  <a:extLst>
                    <a:ext uri="{9D8B030D-6E8A-4147-A177-3AD203B41FA5}">
                      <a16:colId xmlns:a16="http://schemas.microsoft.com/office/drawing/2014/main" val="1387574283"/>
                    </a:ext>
                  </a:extLst>
                </a:gridCol>
                <a:gridCol w="1231847">
                  <a:extLst>
                    <a:ext uri="{9D8B030D-6E8A-4147-A177-3AD203B41FA5}">
                      <a16:colId xmlns:a16="http://schemas.microsoft.com/office/drawing/2014/main" val="1089190755"/>
                    </a:ext>
                  </a:extLst>
                </a:gridCol>
              </a:tblGrid>
              <a:tr h="737125">
                <a:tc>
                  <a:txBody>
                    <a:bodyPr/>
                    <a:lstStyle/>
                    <a:p>
                      <a:pPr marL="0" marR="0" algn="ctr">
                        <a:lnSpc>
                          <a:spcPct val="150000"/>
                        </a:lnSpc>
                        <a:spcAft>
                          <a:spcPts val="800"/>
                        </a:spcAft>
                        <a:buNone/>
                      </a:pPr>
                      <a:r>
                        <a:rPr lang="en-US" sz="1300" kern="100">
                          <a:effectLst/>
                          <a:latin typeface="Montserrat" panose="00000500000000000000" pitchFamily="2" charset="0"/>
                        </a:rPr>
                        <a:t>Họ và Tên</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gn="ctr">
                        <a:lnSpc>
                          <a:spcPct val="150000"/>
                        </a:lnSpc>
                        <a:spcAft>
                          <a:spcPts val="800"/>
                        </a:spcAft>
                        <a:buNone/>
                      </a:pPr>
                      <a:r>
                        <a:rPr lang="en-US" sz="1300" kern="100">
                          <a:effectLst/>
                          <a:latin typeface="Montserrat" panose="00000500000000000000" pitchFamily="2" charset="0"/>
                        </a:rPr>
                        <a:t>Mã số sinh viên</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gn="ctr">
                        <a:lnSpc>
                          <a:spcPct val="150000"/>
                        </a:lnSpc>
                        <a:spcAft>
                          <a:spcPts val="800"/>
                        </a:spcAft>
                        <a:buNone/>
                      </a:pPr>
                      <a:r>
                        <a:rPr lang="en-US" sz="1300" kern="100">
                          <a:effectLst/>
                          <a:latin typeface="Montserrat" panose="00000500000000000000" pitchFamily="2" charset="0"/>
                        </a:rPr>
                        <a:t>Nhiệm vụ</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gn="ctr">
                        <a:lnSpc>
                          <a:spcPct val="150000"/>
                        </a:lnSpc>
                        <a:spcAft>
                          <a:spcPts val="800"/>
                        </a:spcAft>
                        <a:buNone/>
                      </a:pPr>
                      <a:r>
                        <a:rPr lang="en-US" sz="1300" kern="100">
                          <a:effectLst/>
                          <a:latin typeface="Montserrat" panose="00000500000000000000" pitchFamily="2" charset="0"/>
                        </a:rPr>
                        <a:t>Đóng góp (100%)</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787803122"/>
                  </a:ext>
                </a:extLst>
              </a:tr>
              <a:tr h="737125">
                <a:tc>
                  <a:txBody>
                    <a:bodyPr/>
                    <a:lstStyle/>
                    <a:p>
                      <a:pPr marL="0" marR="0" algn="ctr">
                        <a:lnSpc>
                          <a:spcPct val="150000"/>
                        </a:lnSpc>
                        <a:spcAft>
                          <a:spcPts val="800"/>
                        </a:spcAft>
                        <a:buNone/>
                      </a:pPr>
                      <a:r>
                        <a:rPr lang="en-US" sz="1300" kern="100">
                          <a:effectLst/>
                          <a:latin typeface="Montserrat" panose="00000500000000000000" pitchFamily="2" charset="0"/>
                        </a:rPr>
                        <a:t>Bùi Thế Kỷ Cương</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2210412</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nSpc>
                          <a:spcPct val="150000"/>
                        </a:lnSpc>
                        <a:spcAft>
                          <a:spcPts val="800"/>
                        </a:spcAft>
                        <a:buNone/>
                      </a:pPr>
                      <a:r>
                        <a:rPr lang="en-US" sz="1300" kern="100">
                          <a:effectLst/>
                          <a:latin typeface="Montserrat" panose="00000500000000000000" pitchFamily="2" charset="0"/>
                        </a:rPr>
                        <a:t>Phân tích nghiệp vụ, thiết kế hệ thống, báo cáo.</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33.33%</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42105914"/>
                  </a:ext>
                </a:extLst>
              </a:tr>
              <a:tr h="737125">
                <a:tc>
                  <a:txBody>
                    <a:bodyPr/>
                    <a:lstStyle/>
                    <a:p>
                      <a:pPr marL="0" marR="0" algn="ctr">
                        <a:lnSpc>
                          <a:spcPct val="150000"/>
                        </a:lnSpc>
                        <a:spcAft>
                          <a:spcPts val="800"/>
                        </a:spcAft>
                        <a:buNone/>
                      </a:pPr>
                      <a:r>
                        <a:rPr lang="en-US" sz="1300" kern="100">
                          <a:effectLst/>
                          <a:latin typeface="Montserrat" panose="00000500000000000000" pitchFamily="2" charset="0"/>
                        </a:rPr>
                        <a:t>Lý Vĩnh Thái</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2213104</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nSpc>
                          <a:spcPct val="150000"/>
                        </a:lnSpc>
                        <a:spcAft>
                          <a:spcPts val="800"/>
                        </a:spcAft>
                        <a:buNone/>
                      </a:pPr>
                      <a:r>
                        <a:rPr lang="en-US" sz="1300" kern="100">
                          <a:effectLst/>
                          <a:latin typeface="Montserrat" panose="00000500000000000000" pitchFamily="2" charset="0"/>
                        </a:rPr>
                        <a:t>Lập trình, hiện thực, triển khai hệ thống.</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33.33%</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553251986"/>
                  </a:ext>
                </a:extLst>
              </a:tr>
              <a:tr h="346574">
                <a:tc>
                  <a:txBody>
                    <a:bodyPr/>
                    <a:lstStyle/>
                    <a:p>
                      <a:pPr marL="0" marR="0" algn="ctr">
                        <a:lnSpc>
                          <a:spcPct val="150000"/>
                        </a:lnSpc>
                        <a:spcAft>
                          <a:spcPts val="800"/>
                        </a:spcAft>
                        <a:buNone/>
                      </a:pPr>
                      <a:r>
                        <a:rPr lang="en-US" sz="1300" kern="100">
                          <a:effectLst/>
                          <a:latin typeface="Montserrat" panose="00000500000000000000" pitchFamily="2" charset="0"/>
                        </a:rPr>
                        <a:t>Phùng Xương Cận</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2210348</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nSpc>
                          <a:spcPct val="150000"/>
                        </a:lnSpc>
                        <a:spcAft>
                          <a:spcPts val="800"/>
                        </a:spcAft>
                        <a:buNone/>
                      </a:pPr>
                      <a:r>
                        <a:rPr lang="en-US" sz="1300" kern="100">
                          <a:effectLst/>
                          <a:latin typeface="Montserrat" panose="00000500000000000000" pitchFamily="2" charset="0"/>
                        </a:rPr>
                        <a:t>Kiểm thử và bảo trì hệ thống.</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50000"/>
                        </a:lnSpc>
                        <a:spcAft>
                          <a:spcPts val="800"/>
                        </a:spcAft>
                        <a:buNone/>
                      </a:pPr>
                      <a:r>
                        <a:rPr lang="en-US" sz="1300" kern="100">
                          <a:effectLst/>
                          <a:latin typeface="Montserrat" panose="00000500000000000000" pitchFamily="2" charset="0"/>
                        </a:rPr>
                        <a:t>33.33%</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834002387"/>
                  </a:ext>
                </a:extLst>
              </a:tr>
            </a:tbl>
          </a:graphicData>
        </a:graphic>
      </p:graphicFrame>
    </p:spTree>
    <p:extLst>
      <p:ext uri="{BB962C8B-B14F-4D97-AF65-F5344CB8AC3E}">
        <p14:creationId xmlns:p14="http://schemas.microsoft.com/office/powerpoint/2010/main" val="753733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1CFB-ABB1-0199-B4FA-DC7A9B99BB7C}"/>
            </a:ext>
          </a:extLst>
        </p:cNvPr>
        <p:cNvGrpSpPr/>
        <p:nvPr/>
      </p:nvGrpSpPr>
      <p:grpSpPr>
        <a:xfrm>
          <a:off x="0" y="0"/>
          <a:ext cx="0" cy="0"/>
          <a:chOff x="0" y="0"/>
          <a:chExt cx="0" cy="0"/>
        </a:xfrm>
      </p:grpSpPr>
      <p:cxnSp>
        <p:nvCxnSpPr>
          <p:cNvPr id="123" name="Google Shape;238;p33">
            <a:extLst>
              <a:ext uri="{FF2B5EF4-FFF2-40B4-BE49-F238E27FC236}">
                <a16:creationId xmlns:a16="http://schemas.microsoft.com/office/drawing/2014/main" id="{AE2040B2-B3CA-95A9-FF50-DA399E0AB6E5}"/>
              </a:ext>
            </a:extLst>
          </p:cNvPr>
          <p:cNvCxnSpPr>
            <a:cxnSpLocks/>
          </p:cNvCxnSpPr>
          <p:nvPr/>
        </p:nvCxnSpPr>
        <p:spPr>
          <a:xfrm flipH="1">
            <a:off x="-64188" y="581282"/>
            <a:ext cx="9260227" cy="0"/>
          </a:xfrm>
          <a:prstGeom prst="straightConnector1">
            <a:avLst/>
          </a:prstGeom>
          <a:ln w="9525">
            <a:solidFill>
              <a:srgbClr val="000000"/>
            </a:solidFill>
            <a:round/>
          </a:ln>
        </p:spPr>
      </p:cxnSp>
      <p:sp>
        <p:nvSpPr>
          <p:cNvPr id="125" name="PlaceHolder 2">
            <a:extLst>
              <a:ext uri="{FF2B5EF4-FFF2-40B4-BE49-F238E27FC236}">
                <a16:creationId xmlns:a16="http://schemas.microsoft.com/office/drawing/2014/main" id="{40768416-BEEA-0795-837D-AA94BDD6DA10}"/>
              </a:ext>
            </a:extLst>
          </p:cNvPr>
          <p:cNvSpPr>
            <a:spLocks noGrp="1"/>
          </p:cNvSpPr>
          <p:nvPr>
            <p:ph type="subTitle"/>
          </p:nvPr>
        </p:nvSpPr>
        <p:spPr>
          <a:xfrm>
            <a:off x="52039" y="0"/>
            <a:ext cx="8269606" cy="518126"/>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a:solidFill>
                  <a:schemeClr val="dk1"/>
                </a:solidFill>
                <a:latin typeface="Montserrat" panose="00000500000000000000" pitchFamily="2" charset="0"/>
              </a:rPr>
              <a:t>Conceptual  ERD</a:t>
            </a:r>
            <a:endParaRPr lang="en-US" sz="1600" b="0" u="none" strike="noStrike">
              <a:solidFill>
                <a:srgbClr val="000000"/>
              </a:solidFill>
              <a:effectLst/>
              <a:uFillTx/>
              <a:latin typeface="Montserrat" panose="00000500000000000000" pitchFamily="2" charset="0"/>
            </a:endParaRPr>
          </a:p>
        </p:txBody>
      </p:sp>
      <p:pic>
        <p:nvPicPr>
          <p:cNvPr id="3" name="Picture 2">
            <a:extLst>
              <a:ext uri="{FF2B5EF4-FFF2-40B4-BE49-F238E27FC236}">
                <a16:creationId xmlns:a16="http://schemas.microsoft.com/office/drawing/2014/main" id="{F24DB4BE-E8AB-55CD-ED91-DDC5E982A6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5" y="760045"/>
            <a:ext cx="9144000" cy="4218159"/>
          </a:xfrm>
          <a:prstGeom prst="rect">
            <a:avLst/>
          </a:prstGeom>
        </p:spPr>
      </p:pic>
    </p:spTree>
    <p:extLst>
      <p:ext uri="{BB962C8B-B14F-4D97-AF65-F5344CB8AC3E}">
        <p14:creationId xmlns:p14="http://schemas.microsoft.com/office/powerpoint/2010/main" val="1311408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C547E-6DC8-2EF0-3748-0C7527CA774B}"/>
            </a:ext>
          </a:extLst>
        </p:cNvPr>
        <p:cNvGrpSpPr/>
        <p:nvPr/>
      </p:nvGrpSpPr>
      <p:grpSpPr>
        <a:xfrm>
          <a:off x="0" y="0"/>
          <a:ext cx="0" cy="0"/>
          <a:chOff x="0" y="0"/>
          <a:chExt cx="0" cy="0"/>
        </a:xfrm>
      </p:grpSpPr>
      <p:grpSp>
        <p:nvGrpSpPr>
          <p:cNvPr id="121" name="Google Shape;236;p33">
            <a:extLst>
              <a:ext uri="{FF2B5EF4-FFF2-40B4-BE49-F238E27FC236}">
                <a16:creationId xmlns:a16="http://schemas.microsoft.com/office/drawing/2014/main" id="{ADAE0EB9-7A9D-72D8-71A1-5F942CA0EF12}"/>
              </a:ext>
            </a:extLst>
          </p:cNvPr>
          <p:cNvGrpSpPr/>
          <p:nvPr/>
        </p:nvGrpSpPr>
        <p:grpSpPr>
          <a:xfrm>
            <a:off x="-49320" y="-18360"/>
            <a:ext cx="8695800" cy="5224320"/>
            <a:chOff x="-49320" y="-18360"/>
            <a:chExt cx="8695800" cy="5224320"/>
          </a:xfrm>
        </p:grpSpPr>
        <p:cxnSp>
          <p:nvCxnSpPr>
            <p:cNvPr id="122" name="Google Shape;237;p33">
              <a:extLst>
                <a:ext uri="{FF2B5EF4-FFF2-40B4-BE49-F238E27FC236}">
                  <a16:creationId xmlns:a16="http://schemas.microsoft.com/office/drawing/2014/main" id="{53C42782-3042-A5D4-7BB0-8FB6634EFA2E}"/>
                </a:ext>
              </a:extLst>
            </p:cNvPr>
            <p:cNvCxnSpPr/>
            <p:nvPr/>
          </p:nvCxnSpPr>
          <p:spPr>
            <a:xfrm>
              <a:off x="8646120" y="-18360"/>
              <a:ext cx="360" cy="5224320"/>
            </a:xfrm>
            <a:prstGeom prst="straightConnector1">
              <a:avLst/>
            </a:prstGeom>
            <a:ln w="9525">
              <a:solidFill>
                <a:srgbClr val="000000"/>
              </a:solidFill>
              <a:round/>
            </a:ln>
          </p:spPr>
        </p:cxnSp>
        <p:cxnSp>
          <p:nvCxnSpPr>
            <p:cNvPr id="123" name="Google Shape;238;p33">
              <a:extLst>
                <a:ext uri="{FF2B5EF4-FFF2-40B4-BE49-F238E27FC236}">
                  <a16:creationId xmlns:a16="http://schemas.microsoft.com/office/drawing/2014/main" id="{BDDA0B3B-A99E-B507-B99D-FCE60CCBA62C}"/>
                </a:ext>
              </a:extLst>
            </p:cNvPr>
            <p:cNvCxnSpPr/>
            <p:nvPr/>
          </p:nvCxnSpPr>
          <p:spPr>
            <a:xfrm flipH="1">
              <a:off x="-49320" y="885722"/>
              <a:ext cx="8695440" cy="360"/>
            </a:xfrm>
            <a:prstGeom prst="straightConnector1">
              <a:avLst/>
            </a:prstGeom>
            <a:ln w="9525">
              <a:solidFill>
                <a:srgbClr val="000000"/>
              </a:solidFill>
              <a:round/>
            </a:ln>
          </p:spPr>
        </p:cxnSp>
      </p:grpSp>
      <p:sp>
        <p:nvSpPr>
          <p:cNvPr id="125" name="PlaceHolder 2">
            <a:extLst>
              <a:ext uri="{FF2B5EF4-FFF2-40B4-BE49-F238E27FC236}">
                <a16:creationId xmlns:a16="http://schemas.microsoft.com/office/drawing/2014/main" id="{3EA1B1A8-FAB2-833A-7244-3EB5F03B9D16}"/>
              </a:ext>
            </a:extLst>
          </p:cNvPr>
          <p:cNvSpPr>
            <a:spLocks noGrp="1"/>
          </p:cNvSpPr>
          <p:nvPr>
            <p:ph type="subTitle"/>
          </p:nvPr>
        </p:nvSpPr>
        <p:spPr>
          <a:xfrm>
            <a:off x="58654" y="133439"/>
            <a:ext cx="8269606" cy="600484"/>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a:solidFill>
                  <a:schemeClr val="dk1"/>
                </a:solidFill>
                <a:latin typeface="Montserrat" panose="00000500000000000000" pitchFamily="2" charset="0"/>
              </a:rPr>
              <a:t>Logical ERD &amp; Mapping</a:t>
            </a:r>
            <a:endParaRPr lang="en-US" sz="1600" b="0" u="none" strike="noStrike">
              <a:solidFill>
                <a:srgbClr val="000000"/>
              </a:solidFill>
              <a:effectLst/>
              <a:uFillTx/>
              <a:latin typeface="Montserrat" panose="00000500000000000000" pitchFamily="2" charset="0"/>
            </a:endParaRPr>
          </a:p>
        </p:txBody>
      </p:sp>
      <p:graphicFrame>
        <p:nvGraphicFramePr>
          <p:cNvPr id="4" name="Table 3">
            <a:extLst>
              <a:ext uri="{FF2B5EF4-FFF2-40B4-BE49-F238E27FC236}">
                <a16:creationId xmlns:a16="http://schemas.microsoft.com/office/drawing/2014/main" id="{F9A11CE6-6A43-BBC8-6CBD-679B43CF03BA}"/>
              </a:ext>
            </a:extLst>
          </p:cNvPr>
          <p:cNvGraphicFramePr>
            <a:graphicFrameLocks noGrp="1"/>
          </p:cNvGraphicFramePr>
          <p:nvPr>
            <p:extLst>
              <p:ext uri="{D42A27DB-BD31-4B8C-83A1-F6EECF244321}">
                <p14:modId xmlns:p14="http://schemas.microsoft.com/office/powerpoint/2010/main" val="2668016197"/>
              </p:ext>
            </p:extLst>
          </p:nvPr>
        </p:nvGraphicFramePr>
        <p:xfrm>
          <a:off x="841454" y="1904839"/>
          <a:ext cx="7333282" cy="1302512"/>
        </p:xfrm>
        <a:graphic>
          <a:graphicData uri="http://schemas.openxmlformats.org/drawingml/2006/table">
            <a:tbl>
              <a:tblPr firstRow="1" firstCol="1" bandRow="1">
                <a:tableStyleId>{073A0DAA-6AF3-43AB-8588-CEC1D06C72B9}</a:tableStyleId>
              </a:tblPr>
              <a:tblGrid>
                <a:gridCol w="1728473">
                  <a:extLst>
                    <a:ext uri="{9D8B030D-6E8A-4147-A177-3AD203B41FA5}">
                      <a16:colId xmlns:a16="http://schemas.microsoft.com/office/drawing/2014/main" val="1875671043"/>
                    </a:ext>
                  </a:extLst>
                </a:gridCol>
                <a:gridCol w="1728473">
                  <a:extLst>
                    <a:ext uri="{9D8B030D-6E8A-4147-A177-3AD203B41FA5}">
                      <a16:colId xmlns:a16="http://schemas.microsoft.com/office/drawing/2014/main" val="147299523"/>
                    </a:ext>
                  </a:extLst>
                </a:gridCol>
                <a:gridCol w="1728473">
                  <a:extLst>
                    <a:ext uri="{9D8B030D-6E8A-4147-A177-3AD203B41FA5}">
                      <a16:colId xmlns:a16="http://schemas.microsoft.com/office/drawing/2014/main" val="2740276801"/>
                    </a:ext>
                  </a:extLst>
                </a:gridCol>
                <a:gridCol w="2147863">
                  <a:extLst>
                    <a:ext uri="{9D8B030D-6E8A-4147-A177-3AD203B41FA5}">
                      <a16:colId xmlns:a16="http://schemas.microsoft.com/office/drawing/2014/main" val="2054034304"/>
                    </a:ext>
                  </a:extLst>
                </a:gridCol>
              </a:tblGrid>
              <a:tr h="0">
                <a:tc>
                  <a:txBody>
                    <a:bodyPr/>
                    <a:lstStyle/>
                    <a:p>
                      <a:pPr marL="0" marR="0">
                        <a:lnSpc>
                          <a:spcPct val="115000"/>
                        </a:lnSpc>
                        <a:spcAft>
                          <a:spcPts val="800"/>
                        </a:spcAft>
                        <a:buNone/>
                      </a:pPr>
                      <a:r>
                        <a:rPr lang="en-US" sz="1300" kern="100">
                          <a:effectLst/>
                          <a:latin typeface="Montserrat" panose="00000500000000000000" pitchFamily="2" charset="0"/>
                        </a:rPr>
                        <a:t>Tên trường</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Kiểu dữ liệu</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Ràng buộc</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Mô tả</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922754686"/>
                  </a:ext>
                </a:extLst>
              </a:tr>
              <a:tr h="0">
                <a:tc>
                  <a:txBody>
                    <a:bodyPr/>
                    <a:lstStyle/>
                    <a:p>
                      <a:pPr marL="0" marR="0">
                        <a:lnSpc>
                          <a:spcPct val="115000"/>
                        </a:lnSpc>
                        <a:spcAft>
                          <a:spcPts val="800"/>
                        </a:spcAft>
                        <a:buNone/>
                      </a:pPr>
                      <a:r>
                        <a:rPr lang="en-US" sz="1300" kern="100">
                          <a:effectLst/>
                          <a:latin typeface="Montserrat" panose="00000500000000000000" pitchFamily="2" charset="0"/>
                        </a:rPr>
                        <a:t>id</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VARCHAR(255)</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PK, Not Null</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Mã định danh duy nhất của Khoa</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066422438"/>
                  </a:ext>
                </a:extLst>
              </a:tr>
              <a:tr h="0">
                <a:tc>
                  <a:txBody>
                    <a:bodyPr/>
                    <a:lstStyle/>
                    <a:p>
                      <a:pPr marL="0" marR="0">
                        <a:lnSpc>
                          <a:spcPct val="115000"/>
                        </a:lnSpc>
                        <a:spcAft>
                          <a:spcPts val="800"/>
                        </a:spcAft>
                        <a:buNone/>
                      </a:pPr>
                      <a:r>
                        <a:rPr lang="en-US" sz="1300" kern="100">
                          <a:effectLst/>
                          <a:latin typeface="Montserrat" panose="00000500000000000000" pitchFamily="2" charset="0"/>
                        </a:rPr>
                        <a:t>ms</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VARCHAR(10)</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Not Null</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Mã số khoa (viết tắt)</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817987911"/>
                  </a:ext>
                </a:extLst>
              </a:tr>
              <a:tr h="0">
                <a:tc>
                  <a:txBody>
                    <a:bodyPr/>
                    <a:lstStyle/>
                    <a:p>
                      <a:pPr marL="0" marR="0">
                        <a:lnSpc>
                          <a:spcPct val="115000"/>
                        </a:lnSpc>
                        <a:spcAft>
                          <a:spcPts val="800"/>
                        </a:spcAft>
                        <a:buNone/>
                      </a:pPr>
                      <a:r>
                        <a:rPr lang="en-US" sz="1300" kern="100">
                          <a:effectLst/>
                          <a:latin typeface="Montserrat" panose="00000500000000000000" pitchFamily="2" charset="0"/>
                        </a:rPr>
                        <a:t>title</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VARCHAR(255)</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Not Null</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tc>
                  <a:txBody>
                    <a:bodyPr/>
                    <a:lstStyle/>
                    <a:p>
                      <a:pPr marL="0" marR="0">
                        <a:lnSpc>
                          <a:spcPct val="115000"/>
                        </a:lnSpc>
                        <a:spcAft>
                          <a:spcPts val="800"/>
                        </a:spcAft>
                        <a:buNone/>
                      </a:pPr>
                      <a:r>
                        <a:rPr lang="en-US" sz="1300" kern="100">
                          <a:effectLst/>
                          <a:latin typeface="Montserrat" panose="00000500000000000000" pitchFamily="2" charset="0"/>
                        </a:rPr>
                        <a:t>Tên hiển thị đầy đủ của Khoa</a:t>
                      </a:r>
                      <a:endParaRPr lang="en-US" sz="1200" kern="100">
                        <a:effectLst/>
                        <a:latin typeface="Montserrat" panose="00000500000000000000" pitchFamily="2" charset="0"/>
                        <a:ea typeface="Yu Mincho"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96937091"/>
                  </a:ext>
                </a:extLst>
              </a:tr>
            </a:tbl>
          </a:graphicData>
        </a:graphic>
      </p:graphicFrame>
      <p:sp>
        <p:nvSpPr>
          <p:cNvPr id="6" name="TextBox 5">
            <a:extLst>
              <a:ext uri="{FF2B5EF4-FFF2-40B4-BE49-F238E27FC236}">
                <a16:creationId xmlns:a16="http://schemas.microsoft.com/office/drawing/2014/main" id="{F6E0ACCE-7FB8-C3FA-B8AF-7ACCDE9BE224}"/>
              </a:ext>
            </a:extLst>
          </p:cNvPr>
          <p:cNvSpPr txBox="1"/>
          <p:nvPr/>
        </p:nvSpPr>
        <p:spPr>
          <a:xfrm>
            <a:off x="172695" y="1113068"/>
            <a:ext cx="4598018" cy="390684"/>
          </a:xfrm>
          <a:prstGeom prst="rect">
            <a:avLst/>
          </a:prstGeom>
          <a:noFill/>
        </p:spPr>
        <p:txBody>
          <a:bodyPr wrap="square">
            <a:spAutoFit/>
          </a:bodyPr>
          <a:lstStyle/>
          <a:p>
            <a:pPr marL="0" marR="0" indent="457200">
              <a:lnSpc>
                <a:spcPct val="115000"/>
              </a:lnSpc>
              <a:spcBef>
                <a:spcPts val="400"/>
              </a:spcBef>
              <a:spcAft>
                <a:spcPts val="200"/>
              </a:spcAft>
              <a:buNone/>
            </a:pPr>
            <a:r>
              <a:rPr lang="en-US" sz="1800" b="1" kern="100">
                <a:effectLst/>
                <a:latin typeface="Montserrat" panose="00000500000000000000" pitchFamily="2" charset="0"/>
                <a:ea typeface="Yu Gothic Light" panose="020B0300000000000000" pitchFamily="34" charset="-128"/>
                <a:cs typeface="Times New Roman" panose="02020603050405020304" pitchFamily="18" charset="0"/>
              </a:rPr>
              <a:t>Bảng Faculty (Khoa)</a:t>
            </a:r>
            <a:endParaRPr lang="en-US" sz="1600" b="1" kern="100">
              <a:effectLst/>
              <a:latin typeface="Montserrat" panose="00000500000000000000" pitchFamily="2" charset="0"/>
              <a:ea typeface="Yu Gothic Light" panose="020B0300000000000000" pitchFamily="34" charset="-128"/>
              <a:cs typeface="Times New Roman" panose="02020603050405020304" pitchFamily="18" charset="0"/>
            </a:endParaRPr>
          </a:p>
        </p:txBody>
      </p:sp>
      <p:sp>
        <p:nvSpPr>
          <p:cNvPr id="7" name="TextBox 6">
            <a:extLst>
              <a:ext uri="{FF2B5EF4-FFF2-40B4-BE49-F238E27FC236}">
                <a16:creationId xmlns:a16="http://schemas.microsoft.com/office/drawing/2014/main" id="{857C5BFE-341F-4E76-DAFA-0AFB69A0A7DA}"/>
              </a:ext>
            </a:extLst>
          </p:cNvPr>
          <p:cNvSpPr txBox="1"/>
          <p:nvPr/>
        </p:nvSpPr>
        <p:spPr>
          <a:xfrm>
            <a:off x="172695" y="3836276"/>
            <a:ext cx="8432331" cy="388311"/>
          </a:xfrm>
          <a:prstGeom prst="rect">
            <a:avLst/>
          </a:prstGeom>
          <a:noFill/>
        </p:spPr>
        <p:txBody>
          <a:bodyPr wrap="square">
            <a:spAutoFit/>
          </a:bodyPr>
          <a:lstStyle/>
          <a:p>
            <a:pPr marL="0" marR="0" indent="457200">
              <a:lnSpc>
                <a:spcPct val="115000"/>
              </a:lnSpc>
              <a:spcBef>
                <a:spcPts val="400"/>
              </a:spcBef>
              <a:spcAft>
                <a:spcPts val="200"/>
              </a:spcAft>
              <a:buNone/>
            </a:pPr>
            <a:r>
              <a:rPr lang="en-US" sz="1800" b="1" kern="100">
                <a:effectLst/>
                <a:latin typeface="Montserrat" panose="00000500000000000000" pitchFamily="2" charset="0"/>
                <a:ea typeface="Yu Gothic Light" panose="020B0300000000000000" pitchFamily="34" charset="-128"/>
                <a:cs typeface="Times New Roman" panose="02020603050405020304" pitchFamily="18" charset="0"/>
              </a:rPr>
              <a:t>Các table khác cũng được ánh xạ tương tự từ Conceptual ERD</a:t>
            </a:r>
            <a:endParaRPr lang="en-US" sz="1600" b="1" kern="100">
              <a:effectLst/>
              <a:latin typeface="Montserrat" panose="00000500000000000000" pitchFamily="2" charset="0"/>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2464490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oogle Shape;226;p32"/>
          <p:cNvGrpSpPr/>
          <p:nvPr/>
        </p:nvGrpSpPr>
        <p:grpSpPr>
          <a:xfrm>
            <a:off x="1870200" y="-18360"/>
            <a:ext cx="7335000" cy="5223960"/>
            <a:chOff x="1870200" y="-18360"/>
            <a:chExt cx="7335000" cy="5223960"/>
          </a:xfrm>
        </p:grpSpPr>
        <p:cxnSp>
          <p:nvCxnSpPr>
            <p:cNvPr id="127" name="Google Shape;227;p32"/>
            <p:cNvCxnSpPr/>
            <p:nvPr/>
          </p:nvCxnSpPr>
          <p:spPr>
            <a:xfrm>
              <a:off x="1882080" y="-18360"/>
              <a:ext cx="360" cy="5224320"/>
            </a:xfrm>
            <a:prstGeom prst="straightConnector1">
              <a:avLst/>
            </a:prstGeom>
            <a:ln w="9525">
              <a:solidFill>
                <a:srgbClr val="FFFFFF"/>
              </a:solidFill>
              <a:round/>
            </a:ln>
          </p:spPr>
        </p:cxnSp>
        <p:cxnSp>
          <p:nvCxnSpPr>
            <p:cNvPr id="128" name="Google Shape;228;p32"/>
            <p:cNvCxnSpPr/>
            <p:nvPr/>
          </p:nvCxnSpPr>
          <p:spPr>
            <a:xfrm flipH="1">
              <a:off x="1870200" y="2844000"/>
              <a:ext cx="7335360" cy="360"/>
            </a:xfrm>
            <a:prstGeom prst="straightConnector1">
              <a:avLst/>
            </a:prstGeom>
            <a:ln w="9525">
              <a:solidFill>
                <a:srgbClr val="FFFFFF"/>
              </a:solidFill>
              <a:round/>
            </a:ln>
          </p:spPr>
        </p:cxnSp>
      </p:grpSp>
      <p:sp>
        <p:nvSpPr>
          <p:cNvPr id="129" name="PlaceHolder 1"/>
          <p:cNvSpPr>
            <a:spLocks noGrp="1"/>
          </p:cNvSpPr>
          <p:nvPr>
            <p:ph type="title"/>
          </p:nvPr>
        </p:nvSpPr>
        <p:spPr>
          <a:xfrm>
            <a:off x="1599840" y="3400560"/>
            <a:ext cx="7200720" cy="1056960"/>
          </a:xfrm>
          <a:prstGeom prst="rect">
            <a:avLst/>
          </a:prstGeom>
          <a:noFill/>
          <a:ln w="0">
            <a:noFill/>
          </a:ln>
        </p:spPr>
        <p:txBody>
          <a:bodyPr lIns="91440" tIns="91440" rIns="91440" bIns="91440" anchor="ctr">
            <a:normAutofit fontScale="90000"/>
          </a:bodyPr>
          <a:lstStyle/>
          <a:p>
            <a:pPr indent="0" algn="r">
              <a:lnSpc>
                <a:spcPct val="80000"/>
              </a:lnSpc>
              <a:buNone/>
              <a:tabLst>
                <a:tab pos="0" algn="l"/>
              </a:tabLst>
            </a:pPr>
            <a:r>
              <a:rPr lang="en-US" sz="4600" b="0" u="none" strike="noStrike">
                <a:solidFill>
                  <a:schemeClr val="accent1"/>
                </a:solidFill>
                <a:effectLst/>
                <a:uFillTx/>
                <a:latin typeface="Montserrat" panose="00000500000000000000" pitchFamily="2" charset="0"/>
                <a:ea typeface="Zalando Sans Expanded ExtraLight"/>
              </a:rPr>
              <a:t>Công nghệ và Triển khai</a:t>
            </a:r>
            <a:endParaRPr lang="fr-FR" sz="4600" b="0" u="none" strike="noStrike">
              <a:solidFill>
                <a:schemeClr val="dk1"/>
              </a:solidFill>
              <a:effectLst/>
              <a:uFillTx/>
              <a:latin typeface="Montserrat" panose="00000500000000000000" pitchFamily="2" charset="0"/>
            </a:endParaRPr>
          </a:p>
        </p:txBody>
      </p:sp>
      <p:sp>
        <p:nvSpPr>
          <p:cNvPr id="130"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03</a:t>
            </a:r>
            <a:endParaRPr lang="fr-FR" sz="6000" b="0" u="none" strike="noStrike">
              <a:solidFill>
                <a:schemeClr val="dk1"/>
              </a:solidFill>
              <a:effectLst/>
              <a:uFillTx/>
              <a:latin typeface="Arial"/>
            </a:endParaRPr>
          </a:p>
        </p:txBody>
      </p:sp>
      <p:sp>
        <p:nvSpPr>
          <p:cNvPr id="131" name="Google Shape;231;p32"/>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oogle Shape;236;p33"/>
          <p:cNvGrpSpPr/>
          <p:nvPr/>
        </p:nvGrpSpPr>
        <p:grpSpPr>
          <a:xfrm>
            <a:off x="-43560" y="-18360"/>
            <a:ext cx="8695080" cy="5223960"/>
            <a:chOff x="-43560" y="-18360"/>
            <a:chExt cx="8695080" cy="5223960"/>
          </a:xfrm>
        </p:grpSpPr>
        <p:cxnSp>
          <p:nvCxnSpPr>
            <p:cNvPr id="133" name="Google Shape;237;p33"/>
            <p:cNvCxnSpPr/>
            <p:nvPr/>
          </p:nvCxnSpPr>
          <p:spPr>
            <a:xfrm>
              <a:off x="8646120" y="-18360"/>
              <a:ext cx="360" cy="5224320"/>
            </a:xfrm>
            <a:prstGeom prst="straightConnector1">
              <a:avLst/>
            </a:prstGeom>
            <a:ln w="9525">
              <a:solidFill>
                <a:srgbClr val="000000"/>
              </a:solidFill>
              <a:round/>
            </a:ln>
          </p:spPr>
        </p:cxnSp>
        <p:cxnSp>
          <p:nvCxnSpPr>
            <p:cNvPr id="134" name="Google Shape;238;p33"/>
            <p:cNvCxnSpPr/>
            <p:nvPr/>
          </p:nvCxnSpPr>
          <p:spPr>
            <a:xfrm flipH="1">
              <a:off x="-43560" y="2094120"/>
              <a:ext cx="8695440" cy="360"/>
            </a:xfrm>
            <a:prstGeom prst="straightConnector1">
              <a:avLst/>
            </a:prstGeom>
            <a:ln w="9525">
              <a:solidFill>
                <a:srgbClr val="000000"/>
              </a:solidFill>
              <a:round/>
            </a:ln>
          </p:spPr>
        </p:cxnSp>
      </p:grpSp>
      <p:sp>
        <p:nvSpPr>
          <p:cNvPr id="135" name="PlaceHolder 1"/>
          <p:cNvSpPr>
            <a:spLocks noGrp="1"/>
          </p:cNvSpPr>
          <p:nvPr>
            <p:ph type="title"/>
          </p:nvPr>
        </p:nvSpPr>
        <p:spPr>
          <a:xfrm>
            <a:off x="419039" y="476280"/>
            <a:ext cx="6514801"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Montserrat" panose="00000500000000000000" pitchFamily="2" charset="0"/>
                <a:ea typeface="Zalando Sans Expanded ExtraLight"/>
              </a:rPr>
              <a:t>Các service backend và giao tiếp gRPC</a:t>
            </a:r>
            <a:endParaRPr lang="fr-FR" sz="4000" b="0" u="none" strike="noStrike">
              <a:solidFill>
                <a:schemeClr val="dk1"/>
              </a:solidFill>
              <a:effectLst/>
              <a:uFillTx/>
              <a:latin typeface="Montserrat" panose="00000500000000000000" pitchFamily="2" charset="0"/>
            </a:endParaRPr>
          </a:p>
        </p:txBody>
      </p:sp>
      <p:sp>
        <p:nvSpPr>
          <p:cNvPr id="136" name="PlaceHolder 2"/>
          <p:cNvSpPr>
            <a:spLocks noGrp="1"/>
          </p:cNvSpPr>
          <p:nvPr>
            <p:ph type="subTitle"/>
          </p:nvPr>
        </p:nvSpPr>
        <p:spPr>
          <a:xfrm>
            <a:off x="334537" y="2400480"/>
            <a:ext cx="8133023" cy="229500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có 6 service backend chính gồm Thesis, Role, User, Council, File và Academic, tất cả phát triển bằng Golang. Giao tiếp giữa các service sử dụng gRPC giúp tối ưu tốc độ và bảo mật dữ liệu, mỗi service chịu trách nhiệm độc lập cho một phần nghiệp vụ cụ thể.</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oogle Shape;236;p33"/>
          <p:cNvGrpSpPr/>
          <p:nvPr/>
        </p:nvGrpSpPr>
        <p:grpSpPr>
          <a:xfrm>
            <a:off x="-43560" y="-18360"/>
            <a:ext cx="8695080" cy="5223960"/>
            <a:chOff x="-43560" y="-18360"/>
            <a:chExt cx="8695080" cy="5223960"/>
          </a:xfrm>
        </p:grpSpPr>
        <p:cxnSp>
          <p:nvCxnSpPr>
            <p:cNvPr id="138" name="Google Shape;237;p33"/>
            <p:cNvCxnSpPr/>
            <p:nvPr/>
          </p:nvCxnSpPr>
          <p:spPr>
            <a:xfrm>
              <a:off x="8646120" y="-18360"/>
              <a:ext cx="360" cy="5224320"/>
            </a:xfrm>
            <a:prstGeom prst="straightConnector1">
              <a:avLst/>
            </a:prstGeom>
            <a:ln w="9525">
              <a:solidFill>
                <a:srgbClr val="000000"/>
              </a:solidFill>
              <a:round/>
            </a:ln>
          </p:spPr>
        </p:cxnSp>
        <p:cxnSp>
          <p:nvCxnSpPr>
            <p:cNvPr id="139" name="Google Shape;238;p33"/>
            <p:cNvCxnSpPr/>
            <p:nvPr/>
          </p:nvCxnSpPr>
          <p:spPr>
            <a:xfrm flipH="1">
              <a:off x="-43560" y="2094120"/>
              <a:ext cx="8695440" cy="360"/>
            </a:xfrm>
            <a:prstGeom prst="straightConnector1">
              <a:avLst/>
            </a:prstGeom>
            <a:ln w="9525">
              <a:solidFill>
                <a:srgbClr val="000000"/>
              </a:solidFill>
              <a:round/>
            </a:ln>
          </p:spPr>
        </p:cxnSp>
      </p:grpSp>
      <p:sp>
        <p:nvSpPr>
          <p:cNvPr id="140"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4000" b="0" u="none" strike="noStrike">
                <a:solidFill>
                  <a:schemeClr val="dk1"/>
                </a:solidFill>
                <a:effectLst/>
                <a:uFillTx/>
                <a:latin typeface="Montserrat" panose="00000500000000000000" pitchFamily="2" charset="0"/>
                <a:ea typeface="Zalando Sans Expanded ExtraLight"/>
              </a:rPr>
              <a:t>Server gateway và tích hợp Storage, Cache</a:t>
            </a:r>
            <a:endParaRPr lang="fr-FR" sz="4000" b="0" u="none" strike="noStrike">
              <a:solidFill>
                <a:schemeClr val="dk1"/>
              </a:solidFill>
              <a:effectLst/>
              <a:uFillTx/>
              <a:latin typeface="Montserrat" panose="00000500000000000000" pitchFamily="2" charset="0"/>
            </a:endParaRPr>
          </a:p>
        </p:txBody>
      </p:sp>
      <p:sp>
        <p:nvSpPr>
          <p:cNvPr id="141" name="PlaceHolder 2"/>
          <p:cNvSpPr>
            <a:spLocks noGrp="1"/>
          </p:cNvSpPr>
          <p:nvPr>
            <p:ph type="subTitle"/>
          </p:nvPr>
        </p:nvSpPr>
        <p:spPr>
          <a:xfrm>
            <a:off x="138305" y="2502720"/>
            <a:ext cx="8325951" cy="229500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Server gateway trung tâm sử dụng Golang với framework Gin, tích hợp GraphQL để cung cấp API linh hoạt. Sử dụng Redis làm cache và hàng đợi, MinIO cho lưu trữ file dung lượng lớn, cùng MongoDB xử lý dữ liệu phi cấu trúc, hỗ trợ hoạt động mượt mà và ổn định.</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Google Shape;217;p31"/>
          <p:cNvPicPr/>
          <p:nvPr/>
        </p:nvPicPr>
        <p:blipFill>
          <a:blip r:embed="rId2"/>
          <a:srcRect l="15215" r="12233"/>
          <a:stretch/>
        </p:blipFill>
        <p:spPr>
          <a:xfrm>
            <a:off x="6345000" y="0"/>
            <a:ext cx="2798280" cy="5143320"/>
          </a:xfrm>
          <a:prstGeom prst="rect">
            <a:avLst/>
          </a:prstGeom>
          <a:noFill/>
          <a:ln w="0">
            <a:noFill/>
          </a:ln>
        </p:spPr>
      </p:pic>
      <p:sp>
        <p:nvSpPr>
          <p:cNvPr id="143"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Frontend và công cụ giám sát</a:t>
            </a:r>
            <a:endParaRPr lang="fr-FR" sz="2600" b="0" u="none" strike="noStrike">
              <a:solidFill>
                <a:schemeClr val="dk1"/>
              </a:solidFill>
              <a:effectLst/>
              <a:uFillTx/>
              <a:latin typeface="Montserrat" panose="00000500000000000000" pitchFamily="2" charset="0"/>
            </a:endParaRPr>
          </a:p>
        </p:txBody>
      </p:sp>
      <p:sp>
        <p:nvSpPr>
          <p:cNvPr id="144" name="PlaceHolder 2"/>
          <p:cNvSpPr>
            <a:spLocks noGrp="1"/>
          </p:cNvSpPr>
          <p:nvPr>
            <p:ph/>
          </p:nvPr>
        </p:nvSpPr>
        <p:spPr>
          <a:xfrm>
            <a:off x="228600" y="1457587"/>
            <a:ext cx="5571720" cy="3151224"/>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Frontend ban đầu được thiết kế bằng Figma, sau đó được hiện thực bằng lập trình.</a:t>
            </a:r>
          </a:p>
          <a:p>
            <a:pPr indent="0">
              <a:lnSpc>
                <a:spcPct val="150000"/>
              </a:lnSpc>
              <a:buNone/>
              <a:tabLst>
                <a:tab pos="0" algn="l"/>
              </a:tabLst>
            </a:pPr>
            <a:endParaRPr lang="en-US" sz="1600" b="0" u="none" strike="noStrike">
              <a:solidFill>
                <a:schemeClr val="dk1"/>
              </a:solidFill>
              <a:effectLst/>
              <a:uFillTx/>
              <a:latin typeface="Montserrat" panose="00000500000000000000" pitchFamily="2" charset="0"/>
              <a:ea typeface="arial"/>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Mã nguồn phát triển bằng Next.js và Vite, cung cấp giao diện thân thiện và chức năng chọn học kỳ, xuất báo cáo. Các công cụ giám sát gồm Grafana, Loki, Prometheus, Promtail và Elasticsearch giúp theo dõi hiệu suất, lỗi và đảm bảo vận hành ổn định hệ thống.</a:t>
            </a:r>
            <a:endParaRPr lang="fr-FR" sz="1600" b="0" u="none" strike="noStrike">
              <a:solidFill>
                <a:srgbClr val="000000"/>
              </a:solidFill>
              <a:effectLst/>
              <a:uFillTx/>
              <a:latin typeface="Montserrat" panose="00000500000000000000" pitchFamily="2" charset="0"/>
            </a:endParaRPr>
          </a:p>
        </p:txBody>
      </p:sp>
      <p:cxnSp>
        <p:nvCxnSpPr>
          <p:cNvPr id="145" name="Google Shape;220;p31"/>
          <p:cNvCxnSpPr/>
          <p:nvPr/>
        </p:nvCxnSpPr>
        <p:spPr>
          <a:xfrm flipH="1">
            <a:off x="-48780" y="1095828"/>
            <a:ext cx="6345360" cy="360"/>
          </a:xfrm>
          <a:prstGeom prst="straightConnector1">
            <a:avLst/>
          </a:prstGeom>
          <a:ln w="9525">
            <a:solidFill>
              <a:srgbClr val="000000"/>
            </a:solidFill>
            <a:round/>
          </a:ln>
        </p:spPr>
      </p:cxnSp>
      <p:cxnSp>
        <p:nvCxnSpPr>
          <p:cNvPr id="146"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45BB-0709-86AF-C1C5-84EA3B458EB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6E5D351-4745-065A-C8B9-84BF3F3A2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539" y="0"/>
            <a:ext cx="4285442" cy="5143500"/>
          </a:xfrm>
          <a:prstGeom prst="rect">
            <a:avLst/>
          </a:prstGeom>
        </p:spPr>
      </p:pic>
    </p:spTree>
    <p:extLst>
      <p:ext uri="{BB962C8B-B14F-4D97-AF65-F5344CB8AC3E}">
        <p14:creationId xmlns:p14="http://schemas.microsoft.com/office/powerpoint/2010/main" val="2303670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EF7EC-74FB-71D0-A7D7-5BC3A21C48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AC70FA-C399-4536-FC64-1FD22408B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83" y="0"/>
            <a:ext cx="8550234" cy="5143500"/>
          </a:xfrm>
          <a:prstGeom prst="rect">
            <a:avLst/>
          </a:prstGeom>
        </p:spPr>
      </p:pic>
    </p:spTree>
    <p:extLst>
      <p:ext uri="{BB962C8B-B14F-4D97-AF65-F5344CB8AC3E}">
        <p14:creationId xmlns:p14="http://schemas.microsoft.com/office/powerpoint/2010/main" val="2367942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866C8-9BE2-9AA8-AC3D-5EB61990E7C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3C9201-B21D-0C6C-7054-623568861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75" y="0"/>
            <a:ext cx="8061649" cy="5143500"/>
          </a:xfrm>
          <a:prstGeom prst="rect">
            <a:avLst/>
          </a:prstGeom>
        </p:spPr>
      </p:pic>
    </p:spTree>
    <p:extLst>
      <p:ext uri="{BB962C8B-B14F-4D97-AF65-F5344CB8AC3E}">
        <p14:creationId xmlns:p14="http://schemas.microsoft.com/office/powerpoint/2010/main" val="263962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AA49-82AD-3A27-5C85-5088CBDA95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C5A7953-2C6F-B2A0-31AC-C9EF051C85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905" y="0"/>
            <a:ext cx="6930189" cy="5143500"/>
          </a:xfrm>
          <a:prstGeom prst="rect">
            <a:avLst/>
          </a:prstGeom>
        </p:spPr>
      </p:pic>
    </p:spTree>
    <p:extLst>
      <p:ext uri="{BB962C8B-B14F-4D97-AF65-F5344CB8AC3E}">
        <p14:creationId xmlns:p14="http://schemas.microsoft.com/office/powerpoint/2010/main" val="425972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0C365-025E-7587-1454-BA27AEE329A3}"/>
            </a:ext>
          </a:extLst>
        </p:cNvPr>
        <p:cNvGrpSpPr/>
        <p:nvPr/>
      </p:nvGrpSpPr>
      <p:grpSpPr>
        <a:xfrm>
          <a:off x="0" y="0"/>
          <a:ext cx="0" cy="0"/>
          <a:chOff x="0" y="0"/>
          <a:chExt cx="0" cy="0"/>
        </a:xfrm>
      </p:grpSpPr>
      <p:grpSp>
        <p:nvGrpSpPr>
          <p:cNvPr id="84" name="Google Shape;226;p32">
            <a:extLst>
              <a:ext uri="{FF2B5EF4-FFF2-40B4-BE49-F238E27FC236}">
                <a16:creationId xmlns:a16="http://schemas.microsoft.com/office/drawing/2014/main" id="{E84D5B7F-425A-0EDF-7D88-995F7F51E7BA}"/>
              </a:ext>
            </a:extLst>
          </p:cNvPr>
          <p:cNvGrpSpPr/>
          <p:nvPr/>
        </p:nvGrpSpPr>
        <p:grpSpPr>
          <a:xfrm>
            <a:off x="1870200" y="-18360"/>
            <a:ext cx="7335000" cy="5223960"/>
            <a:chOff x="1870200" y="-18360"/>
            <a:chExt cx="7335000" cy="5223960"/>
          </a:xfrm>
        </p:grpSpPr>
        <p:cxnSp>
          <p:nvCxnSpPr>
            <p:cNvPr id="85" name="Google Shape;227;p32">
              <a:extLst>
                <a:ext uri="{FF2B5EF4-FFF2-40B4-BE49-F238E27FC236}">
                  <a16:creationId xmlns:a16="http://schemas.microsoft.com/office/drawing/2014/main" id="{7947B5A9-E832-332E-9843-39DF9616B01A}"/>
                </a:ext>
              </a:extLst>
            </p:cNvPr>
            <p:cNvCxnSpPr/>
            <p:nvPr/>
          </p:nvCxnSpPr>
          <p:spPr>
            <a:xfrm>
              <a:off x="1882080" y="-18360"/>
              <a:ext cx="360" cy="5224320"/>
            </a:xfrm>
            <a:prstGeom prst="straightConnector1">
              <a:avLst/>
            </a:prstGeom>
            <a:ln w="9525">
              <a:solidFill>
                <a:srgbClr val="FFFFFF"/>
              </a:solidFill>
              <a:round/>
            </a:ln>
          </p:spPr>
        </p:cxnSp>
        <p:cxnSp>
          <p:nvCxnSpPr>
            <p:cNvPr id="86" name="Google Shape;228;p32">
              <a:extLst>
                <a:ext uri="{FF2B5EF4-FFF2-40B4-BE49-F238E27FC236}">
                  <a16:creationId xmlns:a16="http://schemas.microsoft.com/office/drawing/2014/main" id="{8557EEE2-0A33-AC5D-BA55-8DE1FB71A05C}"/>
                </a:ext>
              </a:extLst>
            </p:cNvPr>
            <p:cNvCxnSpPr/>
            <p:nvPr/>
          </p:nvCxnSpPr>
          <p:spPr>
            <a:xfrm flipH="1">
              <a:off x="1870200" y="2844000"/>
              <a:ext cx="7335360" cy="360"/>
            </a:xfrm>
            <a:prstGeom prst="straightConnector1">
              <a:avLst/>
            </a:prstGeom>
            <a:ln w="9525">
              <a:solidFill>
                <a:srgbClr val="FFFFFF"/>
              </a:solidFill>
              <a:round/>
            </a:ln>
          </p:spPr>
        </p:cxnSp>
      </p:grpSp>
      <p:sp>
        <p:nvSpPr>
          <p:cNvPr id="87" name="PlaceHolder 1">
            <a:extLst>
              <a:ext uri="{FF2B5EF4-FFF2-40B4-BE49-F238E27FC236}">
                <a16:creationId xmlns:a16="http://schemas.microsoft.com/office/drawing/2014/main" id="{EBFE723C-C825-F4FF-BAE5-F55B82B1556C}"/>
              </a:ext>
            </a:extLst>
          </p:cNvPr>
          <p:cNvSpPr>
            <a:spLocks noGrp="1"/>
          </p:cNvSpPr>
          <p:nvPr>
            <p:ph type="title"/>
          </p:nvPr>
        </p:nvSpPr>
        <p:spPr>
          <a:xfrm>
            <a:off x="2164680" y="3400560"/>
            <a:ext cx="6635880" cy="1056960"/>
          </a:xfrm>
          <a:prstGeom prst="rect">
            <a:avLst/>
          </a:prstGeom>
          <a:noFill/>
          <a:ln w="0">
            <a:noFill/>
          </a:ln>
        </p:spPr>
        <p:txBody>
          <a:bodyPr lIns="91440" tIns="91440" rIns="91440" bIns="91440" anchor="ctr">
            <a:normAutofit fontScale="92500"/>
          </a:bodyPr>
          <a:lstStyle/>
          <a:p>
            <a:pPr indent="0" algn="r">
              <a:lnSpc>
                <a:spcPct val="80000"/>
              </a:lnSpc>
              <a:buNone/>
              <a:tabLst>
                <a:tab pos="0" algn="l"/>
              </a:tabLst>
            </a:pPr>
            <a:r>
              <a:rPr lang="en-US" sz="4600" b="0" u="none" strike="noStrike">
                <a:solidFill>
                  <a:schemeClr val="accent1"/>
                </a:solidFill>
                <a:effectLst/>
                <a:uFillTx/>
                <a:latin typeface="Zalando Sans Expanded ExtraLight"/>
                <a:ea typeface="Zalando Sans Expanded ExtraLight"/>
              </a:rPr>
              <a:t>Giới thiệu và Mục tiêu Đề</a:t>
            </a:r>
            <a:r>
              <a:rPr lang="en-US" sz="4600" b="0" u="none" strike="noStrike">
                <a:solidFill>
                  <a:schemeClr val="accent1"/>
                </a:solidFill>
                <a:effectLst/>
                <a:uFillTx/>
                <a:latin typeface="Zalando Sans Expanded Medium"/>
                <a:ea typeface="Zalando Sans Expanded ExtraLight"/>
              </a:rPr>
              <a:t> tài</a:t>
            </a:r>
            <a:endParaRPr lang="fr-FR" sz="4600" b="0" u="none" strike="noStrike">
              <a:solidFill>
                <a:schemeClr val="dk1"/>
              </a:solidFill>
              <a:effectLst/>
              <a:uFillTx/>
              <a:latin typeface="Arial"/>
            </a:endParaRPr>
          </a:p>
        </p:txBody>
      </p:sp>
      <p:sp>
        <p:nvSpPr>
          <p:cNvPr id="88" name="PlaceHolder 2">
            <a:extLst>
              <a:ext uri="{FF2B5EF4-FFF2-40B4-BE49-F238E27FC236}">
                <a16:creationId xmlns:a16="http://schemas.microsoft.com/office/drawing/2014/main" id="{5D031241-FF15-39EC-258D-EC2252A4ED88}"/>
              </a:ext>
            </a:extLst>
          </p:cNvPr>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01</a:t>
            </a:r>
            <a:endParaRPr lang="fr-FR" sz="6000" b="0" u="none" strike="noStrike">
              <a:solidFill>
                <a:schemeClr val="dk1"/>
              </a:solidFill>
              <a:effectLst/>
              <a:uFillTx/>
              <a:latin typeface="Arial"/>
            </a:endParaRPr>
          </a:p>
        </p:txBody>
      </p:sp>
      <p:sp>
        <p:nvSpPr>
          <p:cNvPr id="89" name="Google Shape;231;p32">
            <a:extLst>
              <a:ext uri="{FF2B5EF4-FFF2-40B4-BE49-F238E27FC236}">
                <a16:creationId xmlns:a16="http://schemas.microsoft.com/office/drawing/2014/main" id="{BE2A3FE0-8FCF-F82B-E176-16C3D4B1AA81}"/>
              </a:ext>
            </a:extLst>
          </p:cNvPr>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spTree>
    <p:extLst>
      <p:ext uri="{BB962C8B-B14F-4D97-AF65-F5344CB8AC3E}">
        <p14:creationId xmlns:p14="http://schemas.microsoft.com/office/powerpoint/2010/main" val="2144377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407D0-3186-13E5-2241-EF3207C8D5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552879-CF75-8586-3814-84A81FEFE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581"/>
            <a:ext cx="9144000" cy="4224338"/>
          </a:xfrm>
          <a:prstGeom prst="rect">
            <a:avLst/>
          </a:prstGeom>
        </p:spPr>
      </p:pic>
    </p:spTree>
    <p:extLst>
      <p:ext uri="{BB962C8B-B14F-4D97-AF65-F5344CB8AC3E}">
        <p14:creationId xmlns:p14="http://schemas.microsoft.com/office/powerpoint/2010/main" val="2602703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9DE1E-9BD9-4175-3DAA-EB7D7C4EB4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6A2C06C-9F5B-948D-717A-2DF4E1731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218"/>
            <a:ext cx="9144000" cy="4691063"/>
          </a:xfrm>
          <a:prstGeom prst="rect">
            <a:avLst/>
          </a:prstGeom>
        </p:spPr>
      </p:pic>
    </p:spTree>
    <p:extLst>
      <p:ext uri="{BB962C8B-B14F-4D97-AF65-F5344CB8AC3E}">
        <p14:creationId xmlns:p14="http://schemas.microsoft.com/office/powerpoint/2010/main" val="29244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0FBF7-FEAE-5ADC-FC70-FDD88B5B26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78D4FBE-A175-D3AF-68EC-011E7C62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581"/>
            <a:ext cx="9144000" cy="4224338"/>
          </a:xfrm>
          <a:prstGeom prst="rect">
            <a:avLst/>
          </a:prstGeom>
        </p:spPr>
      </p:pic>
    </p:spTree>
    <p:extLst>
      <p:ext uri="{BB962C8B-B14F-4D97-AF65-F5344CB8AC3E}">
        <p14:creationId xmlns:p14="http://schemas.microsoft.com/office/powerpoint/2010/main" val="202327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B5316-5868-0888-D97A-A168E848123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B63501-96A9-5EEC-66DA-9FCA76C1E2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4523" y="0"/>
            <a:ext cx="3954954" cy="5143500"/>
          </a:xfrm>
          <a:prstGeom prst="rect">
            <a:avLst/>
          </a:prstGeom>
        </p:spPr>
      </p:pic>
    </p:spTree>
    <p:extLst>
      <p:ext uri="{BB962C8B-B14F-4D97-AF65-F5344CB8AC3E}">
        <p14:creationId xmlns:p14="http://schemas.microsoft.com/office/powerpoint/2010/main" val="1383567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7B39-0239-89FC-C721-BB76C88B9B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9E8ABE-D81D-CE5D-BB34-F9F67BBA3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937"/>
            <a:ext cx="9144000" cy="4619625"/>
          </a:xfrm>
          <a:prstGeom prst="rect">
            <a:avLst/>
          </a:prstGeom>
        </p:spPr>
      </p:pic>
    </p:spTree>
    <p:extLst>
      <p:ext uri="{BB962C8B-B14F-4D97-AF65-F5344CB8AC3E}">
        <p14:creationId xmlns:p14="http://schemas.microsoft.com/office/powerpoint/2010/main" val="154811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5811-308F-04BF-C512-B121E3A5A2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D5484C7-09BC-62AF-E73D-574A38D86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581"/>
            <a:ext cx="9144000" cy="4224338"/>
          </a:xfrm>
          <a:prstGeom prst="rect">
            <a:avLst/>
          </a:prstGeom>
        </p:spPr>
      </p:pic>
    </p:spTree>
    <p:extLst>
      <p:ext uri="{BB962C8B-B14F-4D97-AF65-F5344CB8AC3E}">
        <p14:creationId xmlns:p14="http://schemas.microsoft.com/office/powerpoint/2010/main" val="3366170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4B2D3-9018-6888-1EF6-CEA50811D5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110575-A6FC-9C1A-391E-29D01E821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39" y="0"/>
            <a:ext cx="8937122" cy="5143500"/>
          </a:xfrm>
          <a:prstGeom prst="rect">
            <a:avLst/>
          </a:prstGeom>
        </p:spPr>
      </p:pic>
    </p:spTree>
    <p:extLst>
      <p:ext uri="{BB962C8B-B14F-4D97-AF65-F5344CB8AC3E}">
        <p14:creationId xmlns:p14="http://schemas.microsoft.com/office/powerpoint/2010/main" val="1773720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40EC-F9A5-1319-4A55-312605AB82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422B91-4291-11CC-E0F3-1ECD72157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9581"/>
            <a:ext cx="9144000" cy="4224338"/>
          </a:xfrm>
          <a:prstGeom prst="rect">
            <a:avLst/>
          </a:prstGeom>
        </p:spPr>
      </p:pic>
    </p:spTree>
    <p:extLst>
      <p:ext uri="{BB962C8B-B14F-4D97-AF65-F5344CB8AC3E}">
        <p14:creationId xmlns:p14="http://schemas.microsoft.com/office/powerpoint/2010/main" val="1322726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7382-9F0A-59B9-8F8A-D0BCF91693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3F8A29-8FFE-61BD-2D67-897584E9C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06"/>
            <a:ext cx="9144000" cy="4891088"/>
          </a:xfrm>
          <a:prstGeom prst="rect">
            <a:avLst/>
          </a:prstGeom>
        </p:spPr>
      </p:pic>
    </p:spTree>
    <p:extLst>
      <p:ext uri="{BB962C8B-B14F-4D97-AF65-F5344CB8AC3E}">
        <p14:creationId xmlns:p14="http://schemas.microsoft.com/office/powerpoint/2010/main" val="1389371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247B6-8269-7C6B-A06C-C994C8CACD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C62466-15A4-C0A1-71F6-E5273E3E5D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548" y="0"/>
            <a:ext cx="6354903" cy="5143500"/>
          </a:xfrm>
          <a:prstGeom prst="rect">
            <a:avLst/>
          </a:prstGeom>
        </p:spPr>
      </p:pic>
    </p:spTree>
    <p:extLst>
      <p:ext uri="{BB962C8B-B14F-4D97-AF65-F5344CB8AC3E}">
        <p14:creationId xmlns:p14="http://schemas.microsoft.com/office/powerpoint/2010/main" val="175935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217;p31"/>
          <p:cNvPicPr/>
          <p:nvPr/>
        </p:nvPicPr>
        <p:blipFill>
          <a:blip r:embed="rId2"/>
          <a:srcRect l="15215" r="12233"/>
          <a:stretch/>
        </p:blipFill>
        <p:spPr>
          <a:xfrm>
            <a:off x="6345000" y="0"/>
            <a:ext cx="2798280" cy="5143320"/>
          </a:xfrm>
          <a:prstGeom prst="rect">
            <a:avLst/>
          </a:prstGeom>
          <a:noFill/>
          <a:ln w="0">
            <a:noFill/>
          </a:ln>
        </p:spPr>
      </p:pic>
      <p:sp>
        <p:nvSpPr>
          <p:cNvPr id="80" name="PlaceHolder 1"/>
          <p:cNvSpPr>
            <a:spLocks noGrp="1"/>
          </p:cNvSpPr>
          <p:nvPr>
            <p:ph type="title"/>
          </p:nvPr>
        </p:nvSpPr>
        <p:spPr>
          <a:xfrm>
            <a:off x="136981" y="265220"/>
            <a:ext cx="5324040" cy="513909"/>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1" u="none" strike="noStrike">
                <a:solidFill>
                  <a:schemeClr val="dk1"/>
                </a:solidFill>
                <a:effectLst/>
                <a:uFillTx/>
                <a:latin typeface="Montserrat" panose="00000500000000000000" pitchFamily="2" charset="0"/>
                <a:ea typeface="Zalando Sans Expanded ExtraLight"/>
              </a:rPr>
              <a:t> Giới thiệu</a:t>
            </a:r>
            <a:endParaRPr lang="fr-FR" sz="2600" b="1" u="none" strike="noStrike">
              <a:solidFill>
                <a:schemeClr val="dk1"/>
              </a:solidFill>
              <a:effectLst/>
              <a:uFillTx/>
              <a:latin typeface="Montserrat" panose="00000500000000000000" pitchFamily="2" charset="0"/>
            </a:endParaRPr>
          </a:p>
        </p:txBody>
      </p:sp>
      <p:sp>
        <p:nvSpPr>
          <p:cNvPr id="81" name="PlaceHolder 2"/>
          <p:cNvSpPr>
            <a:spLocks noGrp="1"/>
          </p:cNvSpPr>
          <p:nvPr>
            <p:ph/>
          </p:nvPr>
        </p:nvSpPr>
        <p:spPr>
          <a:xfrm>
            <a:off x="136981" y="1058311"/>
            <a:ext cx="5896247" cy="2883022"/>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TMS được xây dựng nhằm số hóa quy trình quản lý luận văn tốt nghiệp tại Khoa CSE, giúp giảm thủ tục thủ công và tăng tính minh bạch.</a:t>
            </a: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Nền tảng hỗ trợ từ gửi đề tài đến chấm điểm và bảo vệ, phục vụ hiệu quả cho sinh viên, giảng viên và giáo vụ.</a:t>
            </a:r>
            <a:endParaRPr lang="fr-FR" sz="1600" b="0" u="none" strike="noStrike">
              <a:solidFill>
                <a:srgbClr val="000000"/>
              </a:solidFill>
              <a:effectLst/>
              <a:uFillTx/>
              <a:latin typeface="Montserrat" panose="00000500000000000000" pitchFamily="2" charset="0"/>
            </a:endParaRPr>
          </a:p>
        </p:txBody>
      </p:sp>
      <p:cxnSp>
        <p:nvCxnSpPr>
          <p:cNvPr id="82" name="Google Shape;220;p31"/>
          <p:cNvCxnSpPr/>
          <p:nvPr/>
        </p:nvCxnSpPr>
        <p:spPr>
          <a:xfrm flipH="1">
            <a:off x="-360" y="918540"/>
            <a:ext cx="6345360" cy="360"/>
          </a:xfrm>
          <a:prstGeom prst="straightConnector1">
            <a:avLst/>
          </a:prstGeom>
          <a:ln w="9525">
            <a:solidFill>
              <a:srgbClr val="000000"/>
            </a:solidFill>
            <a:round/>
          </a:ln>
        </p:spPr>
      </p:cxnSp>
      <p:cxnSp>
        <p:nvCxnSpPr>
          <p:cNvPr id="83"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D0686-2C1B-192B-9A48-CE404D1E7B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6DCD82E-61EA-BEF2-90F7-06DFB368A1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902" y="0"/>
            <a:ext cx="7182196" cy="5143500"/>
          </a:xfrm>
          <a:prstGeom prst="rect">
            <a:avLst/>
          </a:prstGeom>
        </p:spPr>
      </p:pic>
    </p:spTree>
    <p:extLst>
      <p:ext uri="{BB962C8B-B14F-4D97-AF65-F5344CB8AC3E}">
        <p14:creationId xmlns:p14="http://schemas.microsoft.com/office/powerpoint/2010/main" val="3945041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F3476-FC56-E3F2-E3BC-200203E8D18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2B70CD-9802-C497-3BCB-420AEAA84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06"/>
            <a:ext cx="9144000" cy="4891088"/>
          </a:xfrm>
          <a:prstGeom prst="rect">
            <a:avLst/>
          </a:prstGeom>
        </p:spPr>
      </p:pic>
    </p:spTree>
    <p:extLst>
      <p:ext uri="{BB962C8B-B14F-4D97-AF65-F5344CB8AC3E}">
        <p14:creationId xmlns:p14="http://schemas.microsoft.com/office/powerpoint/2010/main" val="3903824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F04CB-C13C-2088-95D6-0114C97EC63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FA61597-9B05-FE51-1BD1-4D2F61E9F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06"/>
            <a:ext cx="9144000" cy="4891088"/>
          </a:xfrm>
          <a:prstGeom prst="rect">
            <a:avLst/>
          </a:prstGeom>
        </p:spPr>
      </p:pic>
    </p:spTree>
    <p:extLst>
      <p:ext uri="{BB962C8B-B14F-4D97-AF65-F5344CB8AC3E}">
        <p14:creationId xmlns:p14="http://schemas.microsoft.com/office/powerpoint/2010/main" val="104966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3812-7931-C2DC-3B21-13F2EC683B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626C6F-3962-EC7E-1F4D-487EBF9FEC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143" y="0"/>
            <a:ext cx="7837714" cy="5143500"/>
          </a:xfrm>
          <a:prstGeom prst="rect">
            <a:avLst/>
          </a:prstGeom>
        </p:spPr>
      </p:pic>
    </p:spTree>
    <p:extLst>
      <p:ext uri="{BB962C8B-B14F-4D97-AF65-F5344CB8AC3E}">
        <p14:creationId xmlns:p14="http://schemas.microsoft.com/office/powerpoint/2010/main" val="3824190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676A0-9FC7-A94A-4B39-C84B95D78A5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FF4F4A-9DB3-962D-B50F-8EE1F61C1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35" y="0"/>
            <a:ext cx="8101329" cy="5143500"/>
          </a:xfrm>
          <a:prstGeom prst="rect">
            <a:avLst/>
          </a:prstGeom>
        </p:spPr>
      </p:pic>
    </p:spTree>
    <p:extLst>
      <p:ext uri="{BB962C8B-B14F-4D97-AF65-F5344CB8AC3E}">
        <p14:creationId xmlns:p14="http://schemas.microsoft.com/office/powerpoint/2010/main" val="1737092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CDE2B-EE0B-AC56-2E17-252801883D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349D6D-5D1A-87AB-2472-D31BAB36D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06"/>
            <a:ext cx="9144000" cy="4891088"/>
          </a:xfrm>
          <a:prstGeom prst="rect">
            <a:avLst/>
          </a:prstGeom>
        </p:spPr>
      </p:pic>
    </p:spTree>
    <p:extLst>
      <p:ext uri="{BB962C8B-B14F-4D97-AF65-F5344CB8AC3E}">
        <p14:creationId xmlns:p14="http://schemas.microsoft.com/office/powerpoint/2010/main" val="3779353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oogle Shape;226;p32"/>
          <p:cNvGrpSpPr/>
          <p:nvPr/>
        </p:nvGrpSpPr>
        <p:grpSpPr>
          <a:xfrm>
            <a:off x="1870200" y="-18360"/>
            <a:ext cx="7335000" cy="5223960"/>
            <a:chOff x="1870200" y="-18360"/>
            <a:chExt cx="7335000" cy="5223960"/>
          </a:xfrm>
        </p:grpSpPr>
        <p:cxnSp>
          <p:nvCxnSpPr>
            <p:cNvPr id="148" name="Google Shape;227;p32"/>
            <p:cNvCxnSpPr/>
            <p:nvPr/>
          </p:nvCxnSpPr>
          <p:spPr>
            <a:xfrm>
              <a:off x="1882080" y="-18360"/>
              <a:ext cx="360" cy="5224320"/>
            </a:xfrm>
            <a:prstGeom prst="straightConnector1">
              <a:avLst/>
            </a:prstGeom>
            <a:ln w="9525">
              <a:solidFill>
                <a:srgbClr val="FFFFFF"/>
              </a:solidFill>
              <a:round/>
            </a:ln>
          </p:spPr>
        </p:cxnSp>
        <p:cxnSp>
          <p:nvCxnSpPr>
            <p:cNvPr id="149" name="Google Shape;228;p32"/>
            <p:cNvCxnSpPr/>
            <p:nvPr/>
          </p:nvCxnSpPr>
          <p:spPr>
            <a:xfrm flipH="1">
              <a:off x="1870200" y="2844000"/>
              <a:ext cx="7335360" cy="360"/>
            </a:xfrm>
            <a:prstGeom prst="straightConnector1">
              <a:avLst/>
            </a:prstGeom>
            <a:ln w="9525">
              <a:solidFill>
                <a:srgbClr val="FFFFFF"/>
              </a:solidFill>
              <a:round/>
            </a:ln>
          </p:spPr>
        </p:cxnSp>
      </p:grpSp>
      <p:sp>
        <p:nvSpPr>
          <p:cNvPr id="150" name="PlaceHolder 1"/>
          <p:cNvSpPr>
            <a:spLocks noGrp="1"/>
          </p:cNvSpPr>
          <p:nvPr>
            <p:ph type="title"/>
          </p:nvPr>
        </p:nvSpPr>
        <p:spPr>
          <a:xfrm>
            <a:off x="2039760" y="3385800"/>
            <a:ext cx="6751440" cy="1056960"/>
          </a:xfrm>
          <a:prstGeom prst="rect">
            <a:avLst/>
          </a:prstGeom>
          <a:noFill/>
          <a:ln w="0">
            <a:noFill/>
          </a:ln>
        </p:spPr>
        <p:txBody>
          <a:bodyPr lIns="91440" tIns="91440" rIns="91440" bIns="91440" anchor="ctr">
            <a:noAutofit/>
          </a:bodyPr>
          <a:lstStyle/>
          <a:p>
            <a:pPr indent="0" algn="r">
              <a:lnSpc>
                <a:spcPct val="80000"/>
              </a:lnSpc>
              <a:buNone/>
              <a:tabLst>
                <a:tab pos="0" algn="l"/>
              </a:tabLst>
            </a:pPr>
            <a:r>
              <a:rPr lang="en-US" sz="3200" b="0" u="none" strike="noStrike">
                <a:solidFill>
                  <a:schemeClr val="accent1"/>
                </a:solidFill>
                <a:effectLst/>
                <a:uFillTx/>
                <a:latin typeface="Montserrat" panose="00000500000000000000" pitchFamily="2" charset="0"/>
                <a:ea typeface="Zalando Sans Expanded ExtraLight"/>
              </a:rPr>
              <a:t>Kiểm thử &amp; Giám sát hệ thống</a:t>
            </a:r>
            <a:endParaRPr lang="fr-FR" sz="3200" b="0" u="none" strike="noStrike">
              <a:solidFill>
                <a:schemeClr val="dk1"/>
              </a:solidFill>
              <a:effectLst/>
              <a:uFillTx/>
              <a:latin typeface="Montserrat" panose="00000500000000000000" pitchFamily="2" charset="0"/>
            </a:endParaRPr>
          </a:p>
        </p:txBody>
      </p:sp>
      <p:sp>
        <p:nvSpPr>
          <p:cNvPr id="151"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04</a:t>
            </a:r>
            <a:endParaRPr lang="fr-FR" sz="6000" b="0" u="none" strike="noStrike">
              <a:solidFill>
                <a:schemeClr val="dk1"/>
              </a:solidFill>
              <a:effectLst/>
              <a:uFillTx/>
              <a:latin typeface="Arial"/>
            </a:endParaRPr>
          </a:p>
        </p:txBody>
      </p:sp>
      <p:sp>
        <p:nvSpPr>
          <p:cNvPr id="152" name="Google Shape;231;p32"/>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B57ED-77FE-1A15-25A0-88A3A821BCA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9209318-9007-8C5E-18EE-A77A070F43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254" y="0"/>
            <a:ext cx="7689372" cy="5143500"/>
          </a:xfrm>
          <a:prstGeom prst="rect">
            <a:avLst/>
          </a:prstGeom>
          <a:noFill/>
          <a:ln>
            <a:noFill/>
          </a:ln>
        </p:spPr>
      </p:pic>
    </p:spTree>
    <p:extLst>
      <p:ext uri="{BB962C8B-B14F-4D97-AF65-F5344CB8AC3E}">
        <p14:creationId xmlns:p14="http://schemas.microsoft.com/office/powerpoint/2010/main" val="3916124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EDA2B-1679-217D-D987-45A030FD59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AB154A-1B7A-C5E6-12E6-1124DF1ABE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67264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6E05-3727-739D-384D-019B323DD75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51284F7-4463-88A9-F6DA-A99455C70BB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79125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Google Shape;217;p31"/>
          <p:cNvPicPr/>
          <p:nvPr/>
        </p:nvPicPr>
        <p:blipFill>
          <a:blip r:embed="rId2"/>
          <a:srcRect l="15215" r="12233"/>
          <a:stretch/>
        </p:blipFill>
        <p:spPr>
          <a:xfrm>
            <a:off x="6345000" y="0"/>
            <a:ext cx="2798280" cy="5143320"/>
          </a:xfrm>
          <a:prstGeom prst="rect">
            <a:avLst/>
          </a:prstGeom>
          <a:noFill/>
          <a:ln w="0">
            <a:noFill/>
          </a:ln>
        </p:spPr>
      </p:pic>
      <p:sp>
        <p:nvSpPr>
          <p:cNvPr id="91" name="PlaceHolder 1"/>
          <p:cNvSpPr>
            <a:spLocks noGrp="1"/>
          </p:cNvSpPr>
          <p:nvPr>
            <p:ph type="title"/>
          </p:nvPr>
        </p:nvSpPr>
        <p:spPr>
          <a:xfrm>
            <a:off x="81847" y="443160"/>
            <a:ext cx="6181307"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400" b="1" u="none" strike="noStrike">
                <a:solidFill>
                  <a:schemeClr val="dk1"/>
                </a:solidFill>
                <a:effectLst/>
                <a:uFillTx/>
                <a:latin typeface="Montserrat" panose="00000500000000000000" pitchFamily="2" charset="0"/>
                <a:ea typeface="Zalando Sans Expanded ExtraLight"/>
                <a:cs typeface="Times New Roman" panose="02020603050405020304" pitchFamily="18" charset="0"/>
              </a:rPr>
              <a:t>Lý do chọn đề tài và tình hình thực tế</a:t>
            </a:r>
            <a:endParaRPr lang="fr-FR" sz="2400" b="1" u="none" strike="noStrike">
              <a:solidFill>
                <a:schemeClr val="dk1"/>
              </a:solidFill>
              <a:effectLst/>
              <a:uFillTx/>
              <a:latin typeface="Montserrat" panose="00000500000000000000" pitchFamily="2" charset="0"/>
              <a:cs typeface="Times New Roman" panose="02020603050405020304" pitchFamily="18" charset="0"/>
            </a:endParaRPr>
          </a:p>
        </p:txBody>
      </p:sp>
      <p:sp>
        <p:nvSpPr>
          <p:cNvPr id="92" name="PlaceHolder 2"/>
          <p:cNvSpPr>
            <a:spLocks noGrp="1"/>
          </p:cNvSpPr>
          <p:nvPr>
            <p:ph/>
          </p:nvPr>
        </p:nvSpPr>
        <p:spPr>
          <a:xfrm>
            <a:off x="163334" y="1884960"/>
            <a:ext cx="5810229" cy="306360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Quy trình quản lý luận văn hiện tại tại Khoa chủ yếu thủ công, gây nhiều khó khăn trong theo dõi đề tài, gán sinh viên và đánh giá.</a:t>
            </a: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Sự thiếu đồng bộ thông tin, thủ tục rườm rà làm giảm hiệu quả và gây sai sót trong quản lý, đặt ra nhu cầu cấp thiết số hóa quy trình này.</a:t>
            </a:r>
            <a:endParaRPr lang="fr-FR" sz="1600" b="0" u="none" strike="noStrike">
              <a:solidFill>
                <a:srgbClr val="000000"/>
              </a:solidFill>
              <a:effectLst/>
              <a:uFillTx/>
              <a:latin typeface="Montserrat" panose="00000500000000000000" pitchFamily="2" charset="0"/>
            </a:endParaRPr>
          </a:p>
        </p:txBody>
      </p:sp>
      <p:cxnSp>
        <p:nvCxnSpPr>
          <p:cNvPr id="93" name="Google Shape;220;p31"/>
          <p:cNvCxnSpPr/>
          <p:nvPr/>
        </p:nvCxnSpPr>
        <p:spPr>
          <a:xfrm flipH="1">
            <a:off x="-360" y="984316"/>
            <a:ext cx="6345360" cy="360"/>
          </a:xfrm>
          <a:prstGeom prst="straightConnector1">
            <a:avLst/>
          </a:prstGeom>
          <a:ln w="9525">
            <a:solidFill>
              <a:srgbClr val="000000"/>
            </a:solidFill>
            <a:round/>
          </a:ln>
        </p:spPr>
      </p:cxnSp>
      <p:cxnSp>
        <p:nvCxnSpPr>
          <p:cNvPr id="94"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99728-4D5A-ED1B-0F42-404F2A04E87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93B2482-2C89-1C9E-DFDF-AE9D24FE57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1796020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B9DE6-A06A-719B-FFF8-F47B56141BF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D41250E-D5FD-71F7-0A2B-D43F560845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p:spPr>
      </p:pic>
    </p:spTree>
    <p:extLst>
      <p:ext uri="{BB962C8B-B14F-4D97-AF65-F5344CB8AC3E}">
        <p14:creationId xmlns:p14="http://schemas.microsoft.com/office/powerpoint/2010/main" val="2535450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0CB04-2729-E0E3-9507-E3810C762A00}"/>
            </a:ext>
          </a:extLst>
        </p:cNvPr>
        <p:cNvGrpSpPr/>
        <p:nvPr/>
      </p:nvGrpSpPr>
      <p:grpSpPr>
        <a:xfrm>
          <a:off x="0" y="0"/>
          <a:ext cx="0" cy="0"/>
          <a:chOff x="0" y="0"/>
          <a:chExt cx="0" cy="0"/>
        </a:xfrm>
      </p:grpSpPr>
      <p:grpSp>
        <p:nvGrpSpPr>
          <p:cNvPr id="147" name="Google Shape;226;p32">
            <a:extLst>
              <a:ext uri="{FF2B5EF4-FFF2-40B4-BE49-F238E27FC236}">
                <a16:creationId xmlns:a16="http://schemas.microsoft.com/office/drawing/2014/main" id="{EEB00713-B440-D6E8-09FA-3ECF3B1582BC}"/>
              </a:ext>
            </a:extLst>
          </p:cNvPr>
          <p:cNvGrpSpPr/>
          <p:nvPr/>
        </p:nvGrpSpPr>
        <p:grpSpPr>
          <a:xfrm>
            <a:off x="1870200" y="-18360"/>
            <a:ext cx="7335000" cy="5223960"/>
            <a:chOff x="1870200" y="-18360"/>
            <a:chExt cx="7335000" cy="5223960"/>
          </a:xfrm>
        </p:grpSpPr>
        <p:cxnSp>
          <p:nvCxnSpPr>
            <p:cNvPr id="148" name="Google Shape;227;p32">
              <a:extLst>
                <a:ext uri="{FF2B5EF4-FFF2-40B4-BE49-F238E27FC236}">
                  <a16:creationId xmlns:a16="http://schemas.microsoft.com/office/drawing/2014/main" id="{8BD97086-946D-559A-5E79-36927A90D454}"/>
                </a:ext>
              </a:extLst>
            </p:cNvPr>
            <p:cNvCxnSpPr/>
            <p:nvPr/>
          </p:nvCxnSpPr>
          <p:spPr>
            <a:xfrm>
              <a:off x="1882080" y="-18360"/>
              <a:ext cx="360" cy="5224320"/>
            </a:xfrm>
            <a:prstGeom prst="straightConnector1">
              <a:avLst/>
            </a:prstGeom>
            <a:ln w="9525">
              <a:solidFill>
                <a:srgbClr val="FFFFFF"/>
              </a:solidFill>
              <a:round/>
            </a:ln>
          </p:spPr>
        </p:cxnSp>
        <p:cxnSp>
          <p:nvCxnSpPr>
            <p:cNvPr id="149" name="Google Shape;228;p32">
              <a:extLst>
                <a:ext uri="{FF2B5EF4-FFF2-40B4-BE49-F238E27FC236}">
                  <a16:creationId xmlns:a16="http://schemas.microsoft.com/office/drawing/2014/main" id="{F013D150-87C5-4398-ED9D-0315A0E67FB6}"/>
                </a:ext>
              </a:extLst>
            </p:cNvPr>
            <p:cNvCxnSpPr/>
            <p:nvPr/>
          </p:nvCxnSpPr>
          <p:spPr>
            <a:xfrm flipH="1">
              <a:off x="1870200" y="2844000"/>
              <a:ext cx="7335360" cy="360"/>
            </a:xfrm>
            <a:prstGeom prst="straightConnector1">
              <a:avLst/>
            </a:prstGeom>
            <a:ln w="9525">
              <a:solidFill>
                <a:srgbClr val="FFFFFF"/>
              </a:solidFill>
              <a:round/>
            </a:ln>
          </p:spPr>
        </p:cxnSp>
      </p:grpSp>
      <p:sp>
        <p:nvSpPr>
          <p:cNvPr id="150" name="PlaceHolder 1">
            <a:extLst>
              <a:ext uri="{FF2B5EF4-FFF2-40B4-BE49-F238E27FC236}">
                <a16:creationId xmlns:a16="http://schemas.microsoft.com/office/drawing/2014/main" id="{46B4F067-49B5-9AE1-3F28-F7DAB70E0278}"/>
              </a:ext>
            </a:extLst>
          </p:cNvPr>
          <p:cNvSpPr>
            <a:spLocks noGrp="1"/>
          </p:cNvSpPr>
          <p:nvPr>
            <p:ph type="title"/>
          </p:nvPr>
        </p:nvSpPr>
        <p:spPr>
          <a:xfrm>
            <a:off x="2666880" y="3400560"/>
            <a:ext cx="6133680" cy="1056960"/>
          </a:xfrm>
          <a:prstGeom prst="rect">
            <a:avLst/>
          </a:prstGeom>
          <a:noFill/>
          <a:ln w="0">
            <a:noFill/>
          </a:ln>
        </p:spPr>
        <p:txBody>
          <a:bodyPr lIns="91440" tIns="91440" rIns="91440" bIns="91440" anchor="ctr">
            <a:noAutofit/>
          </a:bodyPr>
          <a:lstStyle/>
          <a:p>
            <a:pPr indent="0" algn="r">
              <a:lnSpc>
                <a:spcPct val="80000"/>
              </a:lnSpc>
              <a:buNone/>
              <a:tabLst>
                <a:tab pos="0" algn="l"/>
              </a:tabLst>
            </a:pPr>
            <a:r>
              <a:rPr lang="en-US" sz="2800" b="0" u="none" strike="noStrike">
                <a:solidFill>
                  <a:schemeClr val="accent1"/>
                </a:solidFill>
                <a:effectLst/>
                <a:uFillTx/>
                <a:latin typeface="Montserrat" panose="00000500000000000000" pitchFamily="2" charset="0"/>
                <a:ea typeface="Zalando Sans Expanded ExtraLight"/>
              </a:rPr>
              <a:t>Kết quả và Bài học Kinh nghiệm</a:t>
            </a:r>
            <a:endParaRPr lang="fr-FR" sz="2800" b="0" u="none" strike="noStrike">
              <a:solidFill>
                <a:schemeClr val="dk1"/>
              </a:solidFill>
              <a:effectLst/>
              <a:uFillTx/>
              <a:latin typeface="Montserrat" panose="00000500000000000000" pitchFamily="2" charset="0"/>
            </a:endParaRPr>
          </a:p>
        </p:txBody>
      </p:sp>
      <p:sp>
        <p:nvSpPr>
          <p:cNvPr id="151" name="PlaceHolder 2">
            <a:extLst>
              <a:ext uri="{FF2B5EF4-FFF2-40B4-BE49-F238E27FC236}">
                <a16:creationId xmlns:a16="http://schemas.microsoft.com/office/drawing/2014/main" id="{C478245C-3EC9-13A8-5FE8-9C156AD7EB7C}"/>
              </a:ext>
            </a:extLst>
          </p:cNvPr>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05</a:t>
            </a:r>
            <a:endParaRPr lang="fr-FR" sz="6000" b="0" u="none" strike="noStrike">
              <a:solidFill>
                <a:schemeClr val="dk1"/>
              </a:solidFill>
              <a:effectLst/>
              <a:uFillTx/>
              <a:latin typeface="Arial"/>
            </a:endParaRPr>
          </a:p>
        </p:txBody>
      </p:sp>
      <p:sp>
        <p:nvSpPr>
          <p:cNvPr id="152" name="Google Shape;231;p32">
            <a:extLst>
              <a:ext uri="{FF2B5EF4-FFF2-40B4-BE49-F238E27FC236}">
                <a16:creationId xmlns:a16="http://schemas.microsoft.com/office/drawing/2014/main" id="{D9B0E9E4-BAE2-E308-EA06-8D9080B66D68}"/>
              </a:ext>
            </a:extLst>
          </p:cNvPr>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spTree>
    <p:extLst>
      <p:ext uri="{BB962C8B-B14F-4D97-AF65-F5344CB8AC3E}">
        <p14:creationId xmlns:p14="http://schemas.microsoft.com/office/powerpoint/2010/main" val="183385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oogle Shape;236;p33"/>
          <p:cNvGrpSpPr/>
          <p:nvPr/>
        </p:nvGrpSpPr>
        <p:grpSpPr>
          <a:xfrm>
            <a:off x="-49320" y="-18360"/>
            <a:ext cx="8695800" cy="5224320"/>
            <a:chOff x="-49320" y="-18360"/>
            <a:chExt cx="8695800" cy="5224320"/>
          </a:xfrm>
        </p:grpSpPr>
        <p:cxnSp>
          <p:nvCxnSpPr>
            <p:cNvPr id="154" name="Google Shape;237;p33"/>
            <p:cNvCxnSpPr/>
            <p:nvPr/>
          </p:nvCxnSpPr>
          <p:spPr>
            <a:xfrm>
              <a:off x="8646120" y="-18360"/>
              <a:ext cx="360" cy="5224320"/>
            </a:xfrm>
            <a:prstGeom prst="straightConnector1">
              <a:avLst/>
            </a:prstGeom>
            <a:ln w="9525">
              <a:solidFill>
                <a:srgbClr val="000000"/>
              </a:solidFill>
              <a:round/>
            </a:ln>
          </p:spPr>
        </p:cxnSp>
        <p:cxnSp>
          <p:nvCxnSpPr>
            <p:cNvPr id="155" name="Google Shape;238;p33"/>
            <p:cNvCxnSpPr/>
            <p:nvPr/>
          </p:nvCxnSpPr>
          <p:spPr>
            <a:xfrm flipH="1">
              <a:off x="-49320" y="1291232"/>
              <a:ext cx="8695440" cy="360"/>
            </a:xfrm>
            <a:prstGeom prst="straightConnector1">
              <a:avLst/>
            </a:prstGeom>
            <a:ln w="9525">
              <a:solidFill>
                <a:srgbClr val="000000"/>
              </a:solidFill>
              <a:round/>
            </a:ln>
          </p:spPr>
        </p:cxnSp>
      </p:grpSp>
      <p:sp>
        <p:nvSpPr>
          <p:cNvPr id="156" name="PlaceHolder 1"/>
          <p:cNvSpPr>
            <a:spLocks noGrp="1"/>
          </p:cNvSpPr>
          <p:nvPr>
            <p:ph type="title"/>
          </p:nvPr>
        </p:nvSpPr>
        <p:spPr>
          <a:xfrm>
            <a:off x="419040" y="476280"/>
            <a:ext cx="748620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3600" b="0" u="none" strike="noStrike">
                <a:solidFill>
                  <a:schemeClr val="dk1"/>
                </a:solidFill>
                <a:effectLst/>
                <a:uFillTx/>
                <a:latin typeface="Montserrat" panose="00000500000000000000" pitchFamily="2" charset="0"/>
                <a:ea typeface="Zalando Sans Expanded ExtraLight"/>
              </a:rPr>
              <a:t>Kết quả đạt được của hệ thống</a:t>
            </a:r>
            <a:endParaRPr lang="fr-FR" sz="3600" b="0" u="none" strike="noStrike">
              <a:solidFill>
                <a:schemeClr val="dk1"/>
              </a:solidFill>
              <a:effectLst/>
              <a:uFillTx/>
              <a:latin typeface="Montserrat" panose="00000500000000000000" pitchFamily="2" charset="0"/>
            </a:endParaRPr>
          </a:p>
        </p:txBody>
      </p:sp>
      <p:sp>
        <p:nvSpPr>
          <p:cNvPr id="157" name="PlaceHolder 2"/>
          <p:cNvSpPr>
            <a:spLocks noGrp="1"/>
          </p:cNvSpPr>
          <p:nvPr>
            <p:ph type="subTitle"/>
          </p:nvPr>
        </p:nvSpPr>
        <p:spPr>
          <a:xfrm>
            <a:off x="306950" y="1902392"/>
            <a:ext cx="8280266" cy="229500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TMS hoàn thiện với đầy đủ chức năng gửi duyệt đề tài, gán sinh viên, nộp bài, đánh giá, chấm điểm và bảo vệ. Kiến trúc microservices đảm bảo độc lập, hiệu suất cao. Hệ thống giảm 70% thời gian thủ tục thủ công, nâng cao tính minh bạch và tuân thủ GDPR.</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oogle Shape;236;p33"/>
          <p:cNvGrpSpPr/>
          <p:nvPr/>
        </p:nvGrpSpPr>
        <p:grpSpPr>
          <a:xfrm>
            <a:off x="-49320" y="-18360"/>
            <a:ext cx="8695800" cy="5224320"/>
            <a:chOff x="-49320" y="-18360"/>
            <a:chExt cx="8695800" cy="5224320"/>
          </a:xfrm>
        </p:grpSpPr>
        <p:cxnSp>
          <p:nvCxnSpPr>
            <p:cNvPr id="159" name="Google Shape;237;p33"/>
            <p:cNvCxnSpPr/>
            <p:nvPr/>
          </p:nvCxnSpPr>
          <p:spPr>
            <a:xfrm>
              <a:off x="8646120" y="-18360"/>
              <a:ext cx="360" cy="5224320"/>
            </a:xfrm>
            <a:prstGeom prst="straightConnector1">
              <a:avLst/>
            </a:prstGeom>
            <a:ln w="9525">
              <a:solidFill>
                <a:srgbClr val="000000"/>
              </a:solidFill>
              <a:round/>
            </a:ln>
          </p:spPr>
        </p:cxnSp>
        <p:cxnSp>
          <p:nvCxnSpPr>
            <p:cNvPr id="160" name="Google Shape;238;p33"/>
            <p:cNvCxnSpPr/>
            <p:nvPr/>
          </p:nvCxnSpPr>
          <p:spPr>
            <a:xfrm flipH="1">
              <a:off x="-49320" y="1080540"/>
              <a:ext cx="8695440" cy="360"/>
            </a:xfrm>
            <a:prstGeom prst="straightConnector1">
              <a:avLst/>
            </a:prstGeom>
            <a:ln w="9525">
              <a:solidFill>
                <a:srgbClr val="000000"/>
              </a:solidFill>
              <a:round/>
            </a:ln>
          </p:spPr>
        </p:cxnSp>
      </p:grpSp>
      <p:sp>
        <p:nvSpPr>
          <p:cNvPr id="161" name="PlaceHolder 1"/>
          <p:cNvSpPr>
            <a:spLocks noGrp="1"/>
          </p:cNvSpPr>
          <p:nvPr>
            <p:ph type="title"/>
          </p:nvPr>
        </p:nvSpPr>
        <p:spPr>
          <a:xfrm>
            <a:off x="419040" y="476280"/>
            <a:ext cx="7810560"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800" b="0" u="none" strike="noStrike">
                <a:solidFill>
                  <a:schemeClr val="dk1"/>
                </a:solidFill>
                <a:effectLst/>
                <a:uFillTx/>
                <a:latin typeface="Montserrat" panose="00000500000000000000" pitchFamily="2" charset="0"/>
                <a:ea typeface="Zalando Sans Expanded ExtraLight"/>
              </a:rPr>
              <a:t>Các bài học trong quá trình phát triển</a:t>
            </a:r>
            <a:endParaRPr lang="fr-FR" sz="2800" b="0" u="none" strike="noStrike">
              <a:solidFill>
                <a:schemeClr val="dk1"/>
              </a:solidFill>
              <a:effectLst/>
              <a:uFillTx/>
              <a:latin typeface="Montserrat" panose="00000500000000000000" pitchFamily="2" charset="0"/>
            </a:endParaRPr>
          </a:p>
        </p:txBody>
      </p:sp>
      <p:sp>
        <p:nvSpPr>
          <p:cNvPr id="162" name="PlaceHolder 2"/>
          <p:cNvSpPr>
            <a:spLocks noGrp="1"/>
          </p:cNvSpPr>
          <p:nvPr>
            <p:ph type="subTitle"/>
          </p:nvPr>
        </p:nvSpPr>
        <p:spPr>
          <a:xfrm>
            <a:off x="267666" y="1685160"/>
            <a:ext cx="8170194" cy="229500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Kiến trúc microservices mang lại sự linh hoạt nhưng cần quản lý giao tiếp gRPC chặt chẽ. Redis và BullMQ giúp cải thiện hiệu suất nhưng đòi hỏi kiểm thử kỹ. MinIO và Elasticsearch mang lại lưu trữ và tìm kiếm hiệu quả, song cần chú trọng cấu hình bảo mật.</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Google Shape;217;p31"/>
          <p:cNvPicPr/>
          <p:nvPr/>
        </p:nvPicPr>
        <p:blipFill>
          <a:blip r:embed="rId2"/>
          <a:srcRect l="15215" r="12233"/>
          <a:stretch/>
        </p:blipFill>
        <p:spPr>
          <a:xfrm>
            <a:off x="6345000" y="0"/>
            <a:ext cx="2798280" cy="5143320"/>
          </a:xfrm>
          <a:prstGeom prst="rect">
            <a:avLst/>
          </a:prstGeom>
          <a:noFill/>
          <a:ln w="0">
            <a:noFill/>
          </a:ln>
        </p:spPr>
      </p:pic>
      <p:sp>
        <p:nvSpPr>
          <p:cNvPr id="169" name="PlaceHolder 1"/>
          <p:cNvSpPr>
            <a:spLocks noGrp="1"/>
          </p:cNvSpPr>
          <p:nvPr>
            <p:ph type="title"/>
          </p:nvPr>
        </p:nvSpPr>
        <p:spPr>
          <a:xfrm>
            <a:off x="228600" y="295200"/>
            <a:ext cx="5324040" cy="522196"/>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Kết luận</a:t>
            </a:r>
            <a:endParaRPr lang="fr-FR" sz="2600" b="0" u="none" strike="noStrike">
              <a:solidFill>
                <a:schemeClr val="dk1"/>
              </a:solidFill>
              <a:effectLst/>
              <a:uFillTx/>
              <a:latin typeface="Montserrat" panose="00000500000000000000" pitchFamily="2" charset="0"/>
            </a:endParaRPr>
          </a:p>
        </p:txBody>
      </p:sp>
      <p:sp>
        <p:nvSpPr>
          <p:cNvPr id="170" name="PlaceHolder 2"/>
          <p:cNvSpPr>
            <a:spLocks noGrp="1"/>
          </p:cNvSpPr>
          <p:nvPr>
            <p:ph/>
          </p:nvPr>
        </p:nvSpPr>
        <p:spPr>
          <a:xfrm>
            <a:off x="209880" y="1256864"/>
            <a:ext cx="5863818" cy="2512247"/>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quản lý luận văn TMS đã thành công số hóa toàn bộ quy trình, nâng cao hiệu quả và minh bạch tại Khoa CSE. Kiến trúc microservices và công nghệ hiện đại đảm bảo khả năng mở rộng và bảo trì lâu dài. Bài học kinh nghiệm và giải pháp khắc phục giúp tạo nền tảng vững chắc cho phát triển tiếp theo.</a:t>
            </a:r>
            <a:endParaRPr lang="fr-FR" sz="1600" b="0" u="none" strike="noStrike">
              <a:solidFill>
                <a:srgbClr val="000000"/>
              </a:solidFill>
              <a:effectLst/>
              <a:uFillTx/>
              <a:latin typeface="Montserrat" panose="00000500000000000000" pitchFamily="2" charset="0"/>
            </a:endParaRPr>
          </a:p>
        </p:txBody>
      </p:sp>
      <p:cxnSp>
        <p:nvCxnSpPr>
          <p:cNvPr id="171" name="Google Shape;220;p31"/>
          <p:cNvCxnSpPr/>
          <p:nvPr/>
        </p:nvCxnSpPr>
        <p:spPr>
          <a:xfrm flipH="1">
            <a:off x="0" y="848536"/>
            <a:ext cx="6345360" cy="360"/>
          </a:xfrm>
          <a:prstGeom prst="straightConnector1">
            <a:avLst/>
          </a:prstGeom>
          <a:ln w="9525">
            <a:solidFill>
              <a:srgbClr val="000000"/>
            </a:solidFill>
            <a:round/>
          </a:ln>
        </p:spPr>
      </p:cxnSp>
      <p:cxnSp>
        <p:nvCxnSpPr>
          <p:cNvPr id="172"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oogle Shape;351;p41"/>
          <p:cNvGrpSpPr/>
          <p:nvPr/>
        </p:nvGrpSpPr>
        <p:grpSpPr>
          <a:xfrm>
            <a:off x="1524600" y="-18360"/>
            <a:ext cx="7680600" cy="5223960"/>
            <a:chOff x="1524600" y="-18360"/>
            <a:chExt cx="7680600" cy="5223960"/>
          </a:xfrm>
        </p:grpSpPr>
        <p:cxnSp>
          <p:nvCxnSpPr>
            <p:cNvPr id="174" name="Google Shape;352;p41"/>
            <p:cNvCxnSpPr/>
            <p:nvPr/>
          </p:nvCxnSpPr>
          <p:spPr>
            <a:xfrm>
              <a:off x="1536120" y="-18360"/>
              <a:ext cx="360" cy="5224320"/>
            </a:xfrm>
            <a:prstGeom prst="straightConnector1">
              <a:avLst/>
            </a:prstGeom>
            <a:ln w="9525">
              <a:solidFill>
                <a:srgbClr val="FFFFFF"/>
              </a:solidFill>
              <a:round/>
            </a:ln>
          </p:spPr>
        </p:cxnSp>
        <p:cxnSp>
          <p:nvCxnSpPr>
            <p:cNvPr id="175" name="Google Shape;353;p41"/>
            <p:cNvCxnSpPr/>
            <p:nvPr/>
          </p:nvCxnSpPr>
          <p:spPr>
            <a:xfrm flipH="1">
              <a:off x="1524600" y="3261600"/>
              <a:ext cx="7680960" cy="360"/>
            </a:xfrm>
            <a:prstGeom prst="straightConnector1">
              <a:avLst/>
            </a:prstGeom>
            <a:ln w="9525">
              <a:solidFill>
                <a:srgbClr val="FFFFFF"/>
              </a:solidFill>
              <a:round/>
            </a:ln>
          </p:spPr>
        </p:cxnSp>
      </p:grpSp>
      <p:sp>
        <p:nvSpPr>
          <p:cNvPr id="176" name="PlaceHolder 1"/>
          <p:cNvSpPr>
            <a:spLocks noGrp="1"/>
          </p:cNvSpPr>
          <p:nvPr>
            <p:ph type="title"/>
          </p:nvPr>
        </p:nvSpPr>
        <p:spPr>
          <a:xfrm>
            <a:off x="5543640" y="50400"/>
            <a:ext cx="3371400" cy="1920600"/>
          </a:xfrm>
          <a:prstGeom prst="rect">
            <a:avLst/>
          </a:prstGeom>
          <a:noFill/>
          <a:ln w="0">
            <a:noFill/>
          </a:ln>
        </p:spPr>
        <p:txBody>
          <a:bodyPr lIns="91440" tIns="91440" rIns="91440" bIns="91440" anchor="b">
            <a:spAutoFit/>
          </a:bodyPr>
          <a:lstStyle/>
          <a:p>
            <a:pPr indent="0" algn="r">
              <a:lnSpc>
                <a:spcPct val="100000"/>
              </a:lnSpc>
              <a:buNone/>
              <a:tabLst>
                <a:tab pos="0" algn="l"/>
              </a:tabLst>
            </a:pPr>
            <a:r>
              <a:rPr lang="en" sz="5700" b="0" u="none" strike="noStrike">
                <a:solidFill>
                  <a:schemeClr val="accent1"/>
                </a:solidFill>
                <a:effectLst/>
                <a:uFillTx/>
                <a:latin typeface="Zalando Sans Expanded ExtraLight"/>
                <a:ea typeface="Zalando Sans Expanded ExtraLight"/>
              </a:rPr>
              <a:t>THANK YOU</a:t>
            </a:r>
            <a:endParaRPr lang="fr-FR" sz="5700" b="0" u="none" strike="noStrike">
              <a:solidFill>
                <a:schemeClr val="dk1"/>
              </a:solidFill>
              <a:effectLst/>
              <a:uFillTx/>
              <a:latin typeface="Arial"/>
            </a:endParaRPr>
          </a:p>
        </p:txBody>
      </p:sp>
      <p:sp>
        <p:nvSpPr>
          <p:cNvPr id="177" name="PlaceHolder 2"/>
          <p:cNvSpPr>
            <a:spLocks noGrp="1"/>
          </p:cNvSpPr>
          <p:nvPr>
            <p:ph type="subTitle"/>
          </p:nvPr>
        </p:nvSpPr>
        <p:spPr>
          <a:xfrm>
            <a:off x="6143760" y="1943280"/>
            <a:ext cx="2771280" cy="682238"/>
          </a:xfrm>
          <a:prstGeom prst="rect">
            <a:avLst/>
          </a:prstGeom>
          <a:noFill/>
          <a:ln w="0">
            <a:noFill/>
          </a:ln>
        </p:spPr>
        <p:txBody>
          <a:bodyPr lIns="91440" tIns="91440" rIns="91440" bIns="91440" anchor="t">
            <a:spAutoFit/>
          </a:bodyPr>
          <a:lstStyle/>
          <a:p>
            <a:pPr indent="0" algn="r">
              <a:lnSpc>
                <a:spcPct val="100000"/>
              </a:lnSpc>
              <a:buNone/>
              <a:tabLst>
                <a:tab pos="0" algn="l"/>
              </a:tabLst>
            </a:pPr>
            <a:r>
              <a:rPr lang="en" sz="1200" b="0" u="none" strike="noStrike">
                <a:solidFill>
                  <a:schemeClr val="accent1"/>
                </a:solidFill>
                <a:effectLst/>
                <a:uFillTx/>
                <a:latin typeface="arial"/>
                <a:ea typeface="arial"/>
              </a:rPr>
              <a:t>Do you have any questions?</a:t>
            </a:r>
            <a:endParaRPr lang="en-US" sz="1200" b="0" u="none" strike="noStrike">
              <a:solidFill>
                <a:srgbClr val="000000"/>
              </a:solidFill>
              <a:effectLst/>
              <a:uFillTx/>
              <a:latin typeface="OpenSymbol"/>
            </a:endParaRPr>
          </a:p>
          <a:p>
            <a:pPr indent="0" algn="r">
              <a:lnSpc>
                <a:spcPct val="100000"/>
              </a:lnSpc>
              <a:spcBef>
                <a:spcPts val="1001"/>
              </a:spcBef>
              <a:buNone/>
              <a:tabLst>
                <a:tab pos="0" algn="l"/>
              </a:tabLst>
            </a:pPr>
            <a:endParaRPr lang="en-US" sz="1200" b="0" u="none" strike="noStrike">
              <a:solidFill>
                <a:srgbClr val="000000"/>
              </a:solidFill>
              <a:effectLst/>
              <a:uFillTx/>
              <a:latin typeface="OpenSymbol"/>
            </a:endParaRPr>
          </a:p>
        </p:txBody>
      </p:sp>
      <p:grpSp>
        <p:nvGrpSpPr>
          <p:cNvPr id="178" name="Google Shape;356;p41"/>
          <p:cNvGrpSpPr/>
          <p:nvPr/>
        </p:nvGrpSpPr>
        <p:grpSpPr>
          <a:xfrm>
            <a:off x="2075760" y="3628080"/>
            <a:ext cx="275760" cy="275760"/>
            <a:chOff x="2075760" y="3628080"/>
            <a:chExt cx="275760" cy="275760"/>
          </a:xfrm>
        </p:grpSpPr>
        <p:sp>
          <p:nvSpPr>
            <p:cNvPr id="179" name="Google Shape;357;p41"/>
            <p:cNvSpPr/>
            <p:nvPr/>
          </p:nvSpPr>
          <p:spPr>
            <a:xfrm>
              <a:off x="2075760" y="362808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0" name="Google Shape;358;p41"/>
            <p:cNvSpPr/>
            <p:nvPr/>
          </p:nvSpPr>
          <p:spPr>
            <a:xfrm>
              <a:off x="2139840" y="369360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72000" bIns="720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1" name="Google Shape;359;p41"/>
            <p:cNvSpPr/>
            <p:nvPr/>
          </p:nvSpPr>
          <p:spPr>
            <a:xfrm>
              <a:off x="2269800" y="366336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18720" bIns="1872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nvGrpSpPr>
          <p:cNvPr id="182" name="Google Shape;360;p41"/>
          <p:cNvGrpSpPr/>
          <p:nvPr/>
        </p:nvGrpSpPr>
        <p:grpSpPr>
          <a:xfrm>
            <a:off x="2952000" y="3646800"/>
            <a:ext cx="266400" cy="237960"/>
            <a:chOff x="2952000" y="3646800"/>
            <a:chExt cx="266400" cy="237960"/>
          </a:xfrm>
        </p:grpSpPr>
        <p:sp>
          <p:nvSpPr>
            <p:cNvPr id="183" name="Google Shape;361;p41"/>
            <p:cNvSpPr/>
            <p:nvPr/>
          </p:nvSpPr>
          <p:spPr>
            <a:xfrm>
              <a:off x="2961360" y="373068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4" name="Google Shape;362;p41"/>
            <p:cNvSpPr/>
            <p:nvPr/>
          </p:nvSpPr>
          <p:spPr>
            <a:xfrm>
              <a:off x="2952000" y="364680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35280" bIns="352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5" name="Google Shape;363;p41"/>
            <p:cNvSpPr/>
            <p:nvPr/>
          </p:nvSpPr>
          <p:spPr>
            <a:xfrm>
              <a:off x="3054600" y="373068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86" name="Google Shape;364;p41"/>
          <p:cNvSpPr/>
          <p:nvPr/>
        </p:nvSpPr>
        <p:spPr>
          <a:xfrm>
            <a:off x="1962000" y="4581360"/>
            <a:ext cx="4152600" cy="237600"/>
          </a:xfrm>
          <a:prstGeom prst="rect">
            <a:avLst/>
          </a:prstGeom>
          <a:noFill/>
          <a:ln w="0">
            <a:noFill/>
          </a:ln>
        </p:spPr>
        <p:style>
          <a:lnRef idx="0">
            <a:scrgbClr r="0" g="0" b="0"/>
          </a:lnRef>
          <a:fillRef idx="0">
            <a:scrgbClr r="0" g="0" b="0"/>
          </a:fillRef>
          <a:effectRef idx="0">
            <a:scrgbClr r="0" g="0" b="0"/>
          </a:effectRef>
          <a:fontRef idx="minor"/>
        </p:style>
        <p:txBody>
          <a:bodyPr lIns="870823080" tIns="0" rIns="0" bIns="0" anchor="t">
            <a:spAutoFit/>
          </a:bodyPr>
          <a:lstStyle/>
          <a:p>
            <a:pPr defTabSz="914400">
              <a:lnSpc>
                <a:spcPct val="100000"/>
              </a:lnSpc>
              <a:tabLst>
                <a:tab pos="0" algn="l"/>
              </a:tabLst>
            </a:pPr>
            <a:r>
              <a:rPr lang="en" sz="1000" b="0" u="none" strike="noStrike">
                <a:solidFill>
                  <a:schemeClr val="accent1"/>
                </a:solidFill>
                <a:effectLst/>
                <a:uFillTx/>
                <a:latin typeface="Arial"/>
              </a:rPr>
              <a:t>Please keep this slide for attribution</a:t>
            </a:r>
            <a:endParaRPr lang="en-US" sz="1000" b="0" u="none" strike="noStrike">
              <a:solidFill>
                <a:srgbClr val="000000"/>
              </a:solidFill>
              <a:effectLst/>
              <a:uFillTx/>
              <a:latin typeface="OpenSymbol"/>
            </a:endParaRPr>
          </a:p>
        </p:txBody>
      </p:sp>
      <p:sp>
        <p:nvSpPr>
          <p:cNvPr id="187" name="Google Shape;365;p41"/>
          <p:cNvSpPr/>
          <p:nvPr/>
        </p:nvSpPr>
        <p:spPr>
          <a:xfrm>
            <a:off x="3818880" y="3628800"/>
            <a:ext cx="268200" cy="273960"/>
          </a:xfrm>
          <a:custGeom>
            <a:avLst/>
            <a:gdLst>
              <a:gd name="textAreaLeft" fmla="*/ 0 w 268200"/>
              <a:gd name="textAreaRight" fmla="*/ 268560 w 268200"/>
              <a:gd name="textAreaTop" fmla="*/ 0 h 273960"/>
              <a:gd name="textAreaBottom" fmla="*/ 274320 h 27396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8" name="Google Shape;366;p41"/>
          <p:cNvSpPr/>
          <p:nvPr/>
        </p:nvSpPr>
        <p:spPr>
          <a:xfrm>
            <a:off x="466560" y="123840"/>
            <a:ext cx="618840" cy="18466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ct val="100000"/>
              </a:lnSpc>
              <a:tabLst>
                <a:tab pos="0" algn="l"/>
              </a:tabLst>
            </a:pPr>
            <a:r>
              <a:rPr lang="en" sz="1200" b="0" u="none" strike="noStrike">
                <a:solidFill>
                  <a:schemeClr val="accent2"/>
                </a:solidFill>
                <a:effectLst/>
                <a:uFillTx/>
                <a:latin typeface="Arial"/>
              </a:rPr>
              <a:t>2025</a:t>
            </a:r>
            <a:endParaRPr lang="en-US" sz="1200" b="0" u="none" strike="noStrike">
              <a:solidFill>
                <a:srgbClr val="000000"/>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oogle Shape;236;p33"/>
          <p:cNvGrpSpPr/>
          <p:nvPr/>
        </p:nvGrpSpPr>
        <p:grpSpPr>
          <a:xfrm>
            <a:off x="-49320" y="-18360"/>
            <a:ext cx="8695800" cy="5224320"/>
            <a:chOff x="-49320" y="-18360"/>
            <a:chExt cx="8695800" cy="5224320"/>
          </a:xfrm>
        </p:grpSpPr>
        <p:cxnSp>
          <p:nvCxnSpPr>
            <p:cNvPr id="96" name="Google Shape;237;p33"/>
            <p:cNvCxnSpPr/>
            <p:nvPr/>
          </p:nvCxnSpPr>
          <p:spPr>
            <a:xfrm>
              <a:off x="8646120" y="-18360"/>
              <a:ext cx="360" cy="5224320"/>
            </a:xfrm>
            <a:prstGeom prst="straightConnector1">
              <a:avLst/>
            </a:prstGeom>
            <a:ln w="9525">
              <a:solidFill>
                <a:srgbClr val="000000"/>
              </a:solidFill>
              <a:round/>
            </a:ln>
          </p:spPr>
        </p:cxnSp>
        <p:cxnSp>
          <p:nvCxnSpPr>
            <p:cNvPr id="97" name="Google Shape;238;p33"/>
            <p:cNvCxnSpPr/>
            <p:nvPr/>
          </p:nvCxnSpPr>
          <p:spPr>
            <a:xfrm flipH="1">
              <a:off x="-49320" y="1022323"/>
              <a:ext cx="8695440" cy="360"/>
            </a:xfrm>
            <a:prstGeom prst="straightConnector1">
              <a:avLst/>
            </a:prstGeom>
            <a:ln w="9525">
              <a:solidFill>
                <a:srgbClr val="000000"/>
              </a:solidFill>
              <a:round/>
            </a:ln>
          </p:spPr>
        </p:cxnSp>
      </p:grpSp>
      <p:sp>
        <p:nvSpPr>
          <p:cNvPr id="98" name="PlaceHolder 1"/>
          <p:cNvSpPr>
            <a:spLocks noGrp="1"/>
          </p:cNvSpPr>
          <p:nvPr>
            <p:ph type="title"/>
          </p:nvPr>
        </p:nvSpPr>
        <p:spPr>
          <a:xfrm>
            <a:off x="224168" y="318883"/>
            <a:ext cx="8537222" cy="120924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3200" b="1" u="none" strike="noStrike">
                <a:solidFill>
                  <a:schemeClr val="dk1"/>
                </a:solidFill>
                <a:effectLst/>
                <a:uFillTx/>
                <a:latin typeface="Montserrat" panose="00000500000000000000" pitchFamily="2" charset="0"/>
                <a:ea typeface="Zalando Sans Expanded ExtraLight"/>
              </a:rPr>
              <a:t>Mục tiêu tổng quát và mục tiêu cụ thể</a:t>
            </a:r>
            <a:endParaRPr lang="fr-FR" sz="3200" b="1" u="none" strike="noStrike">
              <a:solidFill>
                <a:schemeClr val="dk1"/>
              </a:solidFill>
              <a:effectLst/>
              <a:uFillTx/>
              <a:latin typeface="Montserrat" panose="00000500000000000000" pitchFamily="2" charset="0"/>
            </a:endParaRPr>
          </a:p>
        </p:txBody>
      </p:sp>
      <p:sp>
        <p:nvSpPr>
          <p:cNvPr id="99" name="PlaceHolder 2"/>
          <p:cNvSpPr>
            <a:spLocks noGrp="1"/>
          </p:cNvSpPr>
          <p:nvPr>
            <p:ph type="subTitle"/>
          </p:nvPr>
        </p:nvSpPr>
        <p:spPr>
          <a:xfrm>
            <a:off x="447350" y="1826177"/>
            <a:ext cx="7702100" cy="2295000"/>
          </a:xfrm>
          <a:prstGeom prst="rect">
            <a:avLst/>
          </a:prstGeom>
          <a:noFill/>
          <a:ln w="0">
            <a:noFill/>
          </a:ln>
        </p:spPr>
        <p:txBody>
          <a:bodyPr lIns="91440" tIns="91440" rIns="91440" bIns="91440" anchor="t">
            <a:normAutofit lnSpcReduction="10000"/>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Mục tiêu tổng quát là xây dựng hệ thống trực tuyến tự động hóa quy trình quản lý luận văn.</a:t>
            </a:r>
            <a:endParaRPr lang="en-US"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en-US" sz="18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Mục tiêu cụ thể bao gồm quản lý học kỳ, gửi và duyệt đề tài tự động, gán sinh viên, nhận bài và đánh giá giữa kỳ, chấm điểm cuối kỳ, cảnh báo lệch điểm và lên lịch bảo vệ.</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oogle Shape;236;p33"/>
          <p:cNvGrpSpPr/>
          <p:nvPr/>
        </p:nvGrpSpPr>
        <p:grpSpPr>
          <a:xfrm>
            <a:off x="-49320" y="-18360"/>
            <a:ext cx="8695800" cy="5224320"/>
            <a:chOff x="-49320" y="-18360"/>
            <a:chExt cx="8695800" cy="5224320"/>
          </a:xfrm>
        </p:grpSpPr>
        <p:cxnSp>
          <p:nvCxnSpPr>
            <p:cNvPr id="101" name="Google Shape;237;p33"/>
            <p:cNvCxnSpPr/>
            <p:nvPr/>
          </p:nvCxnSpPr>
          <p:spPr>
            <a:xfrm>
              <a:off x="8646120" y="-18360"/>
              <a:ext cx="360" cy="5224320"/>
            </a:xfrm>
            <a:prstGeom prst="straightConnector1">
              <a:avLst/>
            </a:prstGeom>
            <a:ln w="9525">
              <a:solidFill>
                <a:srgbClr val="000000"/>
              </a:solidFill>
              <a:round/>
            </a:ln>
          </p:spPr>
        </p:cxnSp>
        <p:cxnSp>
          <p:nvCxnSpPr>
            <p:cNvPr id="102" name="Google Shape;238;p33"/>
            <p:cNvCxnSpPr/>
            <p:nvPr/>
          </p:nvCxnSpPr>
          <p:spPr>
            <a:xfrm flipH="1">
              <a:off x="-49320" y="752500"/>
              <a:ext cx="8695440" cy="360"/>
            </a:xfrm>
            <a:prstGeom prst="straightConnector1">
              <a:avLst/>
            </a:prstGeom>
            <a:ln w="9525">
              <a:solidFill>
                <a:srgbClr val="000000"/>
              </a:solidFill>
              <a:round/>
            </a:ln>
          </p:spPr>
        </p:cxnSp>
      </p:grpSp>
      <p:sp>
        <p:nvSpPr>
          <p:cNvPr id="103" name="PlaceHolder 1"/>
          <p:cNvSpPr>
            <a:spLocks noGrp="1"/>
          </p:cNvSpPr>
          <p:nvPr>
            <p:ph type="title"/>
          </p:nvPr>
        </p:nvSpPr>
        <p:spPr>
          <a:xfrm>
            <a:off x="205973" y="206457"/>
            <a:ext cx="8440147" cy="684738"/>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3200" b="1" u="none" strike="noStrike">
                <a:solidFill>
                  <a:schemeClr val="dk1"/>
                </a:solidFill>
                <a:effectLst/>
                <a:uFillTx/>
                <a:latin typeface="Montserrat" panose="00000500000000000000" pitchFamily="2" charset="0"/>
                <a:ea typeface="Zalando Sans Expanded ExtraLight"/>
              </a:rPr>
              <a:t>Phạm vi của hệ thống</a:t>
            </a:r>
            <a:endParaRPr lang="fr-FR" sz="3200" b="1" u="none" strike="noStrike">
              <a:solidFill>
                <a:schemeClr val="dk1"/>
              </a:solidFill>
              <a:effectLst/>
              <a:uFillTx/>
              <a:latin typeface="Montserrat" panose="00000500000000000000" pitchFamily="2" charset="0"/>
            </a:endParaRPr>
          </a:p>
        </p:txBody>
      </p:sp>
      <p:sp>
        <p:nvSpPr>
          <p:cNvPr id="104" name="PlaceHolder 2"/>
          <p:cNvSpPr>
            <a:spLocks noGrp="1"/>
          </p:cNvSpPr>
          <p:nvPr>
            <p:ph type="subTitle"/>
          </p:nvPr>
        </p:nvSpPr>
        <p:spPr>
          <a:xfrm>
            <a:off x="320273" y="1901077"/>
            <a:ext cx="7827758" cy="229500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Hệ thống tập trung vào quản lý luận văn tốt nghiệp tại Khoa CSE với 2 môn học chính: Đồ án chuyên ngành và Luận văn tốt nghiệp.</a:t>
            </a:r>
            <a:endParaRPr lang="en-US"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en-US" sz="16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Giới hạn bao gồm không tích hợp đăng ký môn học, thanh toán, giới hạn dung lượng file ≤200MB, và không kết nối trực tiếp với tài khoản trường.</a:t>
            </a:r>
            <a:endParaRPr lang="en-US" sz="1600" b="0" u="none" strike="noStrike">
              <a:solidFill>
                <a:srgbClr val="000000"/>
              </a:solidFill>
              <a:effectLst/>
              <a:uFillTx/>
              <a:latin typeface="Montserrat"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oogle Shape;226;p32"/>
          <p:cNvGrpSpPr/>
          <p:nvPr/>
        </p:nvGrpSpPr>
        <p:grpSpPr>
          <a:xfrm>
            <a:off x="1870200" y="-18360"/>
            <a:ext cx="7335000" cy="5223960"/>
            <a:chOff x="1870200" y="-18360"/>
            <a:chExt cx="7335000" cy="5223960"/>
          </a:xfrm>
        </p:grpSpPr>
        <p:cxnSp>
          <p:nvCxnSpPr>
            <p:cNvPr id="106" name="Google Shape;227;p32"/>
            <p:cNvCxnSpPr/>
            <p:nvPr/>
          </p:nvCxnSpPr>
          <p:spPr>
            <a:xfrm>
              <a:off x="1882080" y="-18360"/>
              <a:ext cx="360" cy="5224320"/>
            </a:xfrm>
            <a:prstGeom prst="straightConnector1">
              <a:avLst/>
            </a:prstGeom>
            <a:ln w="9525">
              <a:solidFill>
                <a:srgbClr val="FFFFFF"/>
              </a:solidFill>
              <a:round/>
            </a:ln>
          </p:spPr>
        </p:cxnSp>
        <p:cxnSp>
          <p:nvCxnSpPr>
            <p:cNvPr id="107" name="Google Shape;228;p32"/>
            <p:cNvCxnSpPr/>
            <p:nvPr/>
          </p:nvCxnSpPr>
          <p:spPr>
            <a:xfrm flipH="1">
              <a:off x="1870200" y="2844000"/>
              <a:ext cx="7335360" cy="360"/>
            </a:xfrm>
            <a:prstGeom prst="straightConnector1">
              <a:avLst/>
            </a:prstGeom>
            <a:ln w="9525">
              <a:solidFill>
                <a:srgbClr val="FFFFFF"/>
              </a:solidFill>
              <a:round/>
            </a:ln>
          </p:spPr>
        </p:cxnSp>
      </p:grpSp>
      <p:sp>
        <p:nvSpPr>
          <p:cNvPr id="108" name="PlaceHolder 1"/>
          <p:cNvSpPr>
            <a:spLocks noGrp="1"/>
          </p:cNvSpPr>
          <p:nvPr>
            <p:ph type="title"/>
          </p:nvPr>
        </p:nvSpPr>
        <p:spPr>
          <a:xfrm>
            <a:off x="1327349" y="3571631"/>
            <a:ext cx="7563152" cy="1056960"/>
          </a:xfrm>
          <a:prstGeom prst="rect">
            <a:avLst/>
          </a:prstGeom>
          <a:noFill/>
          <a:ln w="0">
            <a:noFill/>
          </a:ln>
        </p:spPr>
        <p:txBody>
          <a:bodyPr lIns="91440" tIns="91440" rIns="91440" bIns="91440" anchor="ctr">
            <a:noAutofit/>
          </a:bodyPr>
          <a:lstStyle/>
          <a:p>
            <a:pPr indent="0" algn="r">
              <a:lnSpc>
                <a:spcPct val="80000"/>
              </a:lnSpc>
              <a:buNone/>
              <a:tabLst>
                <a:tab pos="0" algn="l"/>
              </a:tabLst>
            </a:pPr>
            <a:r>
              <a:rPr lang="en-US" sz="3200" b="0" u="none" strike="noStrike">
                <a:solidFill>
                  <a:schemeClr val="accent1"/>
                </a:solidFill>
                <a:effectLst/>
                <a:uFillTx/>
                <a:latin typeface="Montserrat" panose="00000500000000000000" pitchFamily="2" charset="0"/>
                <a:ea typeface="Zalando Sans Expanded ExtraLight"/>
              </a:rPr>
              <a:t>Phân tích và Thiết kế Hệ thống</a:t>
            </a:r>
            <a:endParaRPr lang="fr-FR" sz="3200" b="0" u="none" strike="noStrike">
              <a:solidFill>
                <a:schemeClr val="dk1"/>
              </a:solidFill>
              <a:effectLst/>
              <a:uFillTx/>
              <a:latin typeface="Montserrat" panose="00000500000000000000" pitchFamily="2" charset="0"/>
            </a:endParaRPr>
          </a:p>
        </p:txBody>
      </p:sp>
      <p:sp>
        <p:nvSpPr>
          <p:cNvPr id="109" name="PlaceHolder 2"/>
          <p:cNvSpPr>
            <a:spLocks noGrp="1"/>
          </p:cNvSpPr>
          <p:nvPr>
            <p:ph type="title"/>
          </p:nvPr>
        </p:nvSpPr>
        <p:spPr>
          <a:xfrm>
            <a:off x="333360" y="22860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accent2"/>
                </a:solidFill>
                <a:effectLst/>
                <a:uFillTx/>
                <a:latin typeface="Zalando Sans Expanded Medium"/>
                <a:ea typeface="Zalando Sans Expanded Medium"/>
              </a:rPr>
              <a:t>02</a:t>
            </a:r>
            <a:endParaRPr lang="fr-FR" sz="6000" b="0" u="none" strike="noStrike">
              <a:solidFill>
                <a:schemeClr val="dk1"/>
              </a:solidFill>
              <a:effectLst/>
              <a:uFillTx/>
              <a:latin typeface="Arial"/>
            </a:endParaRPr>
          </a:p>
        </p:txBody>
      </p:sp>
      <p:sp>
        <p:nvSpPr>
          <p:cNvPr id="110" name="Google Shape;231;p32"/>
          <p:cNvSpPr/>
          <p:nvPr/>
        </p:nvSpPr>
        <p:spPr>
          <a:xfrm>
            <a:off x="8172360" y="123840"/>
            <a:ext cx="618840" cy="399600"/>
          </a:xfrm>
          <a:prstGeom prst="rect">
            <a:avLst/>
          </a:prstGeom>
          <a:noFill/>
          <a:ln w="0">
            <a:noFill/>
          </a:ln>
        </p:spPr>
        <p:style>
          <a:lnRef idx="0">
            <a:scrgbClr r="0" g="0" b="0"/>
          </a:lnRef>
          <a:fillRef idx="0">
            <a:scrgbClr r="0" g="0" b="0"/>
          </a:fillRef>
          <a:effectRef idx="0">
            <a:scrgbClr r="0" g="0" b="0"/>
          </a:effectRef>
          <a:fontRef idx="minor"/>
        </p:style>
        <p:txBody>
          <a:bodyPr lIns="870823080" tIns="199800" rIns="870823080" bIns="199800" anchor="t">
            <a:spAutoFit/>
          </a:bodyPr>
          <a:lstStyle/>
          <a:p>
            <a:pPr defTabSz="914400">
              <a:lnSpc>
                <a:spcPct val="100000"/>
              </a:lnSpc>
              <a:tabLst>
                <a:tab pos="0" algn="l"/>
              </a:tabLst>
            </a:pPr>
            <a:endParaRPr lang="fr-FR" sz="1800" b="0" u="none" strike="noStrike">
              <a:solidFill>
                <a:schemeClr val="dk1"/>
              </a:solidFill>
              <a:effectLst/>
              <a:uFillTx/>
              <a:latin typeface="Arial"/>
            </a:endParaRPr>
          </a:p>
        </p:txBody>
      </p:sp>
      <p:pic>
        <p:nvPicPr>
          <p:cNvPr id="3" name="Picture 2">
            <a:extLst>
              <a:ext uri="{FF2B5EF4-FFF2-40B4-BE49-F238E27FC236}">
                <a16:creationId xmlns:a16="http://schemas.microsoft.com/office/drawing/2014/main" id="{F632341D-9AD6-5F21-E6D8-DE2887334A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37171" y="148497"/>
            <a:ext cx="6203318" cy="2528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Google Shape;217;p31"/>
          <p:cNvPicPr/>
          <p:nvPr/>
        </p:nvPicPr>
        <p:blipFill>
          <a:blip r:embed="rId2"/>
          <a:srcRect l="15215" r="12233"/>
          <a:stretch/>
        </p:blipFill>
        <p:spPr>
          <a:xfrm>
            <a:off x="6345000" y="0"/>
            <a:ext cx="2798280" cy="5143320"/>
          </a:xfrm>
          <a:prstGeom prst="rect">
            <a:avLst/>
          </a:prstGeom>
          <a:noFill/>
          <a:ln w="0">
            <a:noFill/>
          </a:ln>
        </p:spPr>
      </p:pic>
      <p:sp>
        <p:nvSpPr>
          <p:cNvPr id="112" name="PlaceHolder 1"/>
          <p:cNvSpPr>
            <a:spLocks noGrp="1"/>
          </p:cNvSpPr>
          <p:nvPr>
            <p:ph type="title"/>
          </p:nvPr>
        </p:nvSpPr>
        <p:spPr>
          <a:xfrm>
            <a:off x="228600" y="295200"/>
            <a:ext cx="5324040" cy="1247400"/>
          </a:xfrm>
          <a:prstGeom prst="rect">
            <a:avLst/>
          </a:prstGeom>
          <a:noFill/>
          <a:ln w="0">
            <a:noFill/>
          </a:ln>
        </p:spPr>
        <p:txBody>
          <a:bodyPr lIns="91440" tIns="91440" rIns="91440" bIns="91440" anchor="t">
            <a:normAutofit/>
          </a:bodyPr>
          <a:lstStyle/>
          <a:p>
            <a:pPr indent="0">
              <a:lnSpc>
                <a:spcPct val="80000"/>
              </a:lnSpc>
              <a:buNone/>
              <a:tabLst>
                <a:tab pos="0" algn="l"/>
              </a:tabLst>
            </a:pPr>
            <a:r>
              <a:rPr lang="en-US" sz="2600" b="0" u="none" strike="noStrike">
                <a:solidFill>
                  <a:schemeClr val="dk1"/>
                </a:solidFill>
                <a:effectLst/>
                <a:uFillTx/>
                <a:latin typeface="Montserrat" panose="00000500000000000000" pitchFamily="2" charset="0"/>
                <a:ea typeface="Zalando Sans Expanded ExtraLight"/>
              </a:rPr>
              <a:t>Phân tích quy trình quản lý luận văn và các vấn đề hiện tại</a:t>
            </a:r>
            <a:endParaRPr lang="fr-FR" sz="2600" b="0" u="none" strike="noStrike">
              <a:solidFill>
                <a:schemeClr val="dk1"/>
              </a:solidFill>
              <a:effectLst/>
              <a:uFillTx/>
              <a:latin typeface="Montserrat" panose="00000500000000000000" pitchFamily="2" charset="0"/>
            </a:endParaRPr>
          </a:p>
        </p:txBody>
      </p:sp>
      <p:sp>
        <p:nvSpPr>
          <p:cNvPr id="113" name="PlaceHolder 2"/>
          <p:cNvSpPr>
            <a:spLocks noGrp="1"/>
          </p:cNvSpPr>
          <p:nvPr>
            <p:ph/>
          </p:nvPr>
        </p:nvSpPr>
        <p:spPr>
          <a:xfrm>
            <a:off x="150840" y="1405090"/>
            <a:ext cx="5401800" cy="191412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Quy trình thủ công gây ra thủ tục rườm rà, xử lý trùng lặp đề tài bằng tay, chấm điểm và phân công hội đồng bằng excel, thiếu đồng bộ và cập nhật trạng thái chậm.</a:t>
            </a: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endParaRPr lang="fr-FR" sz="1600" b="0" u="none" strike="noStrike">
              <a:solidFill>
                <a:srgbClr val="000000"/>
              </a:solidFill>
              <a:effectLst/>
              <a:uFillTx/>
              <a:latin typeface="Montserrat" panose="00000500000000000000" pitchFamily="2" charset="0"/>
            </a:endParaRPr>
          </a:p>
          <a:p>
            <a:pPr indent="0">
              <a:lnSpc>
                <a:spcPct val="150000"/>
              </a:lnSpc>
              <a:buNone/>
              <a:tabLst>
                <a:tab pos="0" algn="l"/>
              </a:tabLst>
            </a:pPr>
            <a:r>
              <a:rPr lang="en-US" sz="1600" b="0" u="none" strike="noStrike">
                <a:solidFill>
                  <a:schemeClr val="dk1"/>
                </a:solidFill>
                <a:effectLst/>
                <a:uFillTx/>
                <a:latin typeface="Montserrat" panose="00000500000000000000" pitchFamily="2" charset="0"/>
                <a:ea typeface="arial"/>
              </a:rPr>
              <a:t>Những khó khăn này ảnh hưởng đến hiệu quả quản lý và chất lượng đào tạo của Khoa.</a:t>
            </a:r>
            <a:endParaRPr lang="fr-FR" sz="1600" b="0" u="none" strike="noStrike">
              <a:solidFill>
                <a:srgbClr val="000000"/>
              </a:solidFill>
              <a:effectLst/>
              <a:uFillTx/>
              <a:latin typeface="Montserrat" panose="00000500000000000000" pitchFamily="2" charset="0"/>
            </a:endParaRPr>
          </a:p>
        </p:txBody>
      </p:sp>
      <p:cxnSp>
        <p:nvCxnSpPr>
          <p:cNvPr id="114" name="Google Shape;220;p31"/>
          <p:cNvCxnSpPr/>
          <p:nvPr/>
        </p:nvCxnSpPr>
        <p:spPr>
          <a:xfrm flipH="1">
            <a:off x="-360" y="1180895"/>
            <a:ext cx="6345360" cy="360"/>
          </a:xfrm>
          <a:prstGeom prst="straightConnector1">
            <a:avLst/>
          </a:prstGeom>
          <a:ln w="9525">
            <a:solidFill>
              <a:srgbClr val="000000"/>
            </a:solidFill>
            <a:round/>
          </a:ln>
        </p:spPr>
      </p:cxnSp>
      <p:cxnSp>
        <p:nvCxnSpPr>
          <p:cNvPr id="115" name="Google Shape;221;p31"/>
          <p:cNvCxnSpPr/>
          <p:nvPr/>
        </p:nvCxnSpPr>
        <p:spPr>
          <a:xfrm>
            <a:off x="6345000" y="-18360"/>
            <a:ext cx="360" cy="5224320"/>
          </a:xfrm>
          <a:prstGeom prst="straightConnector1">
            <a:avLst/>
          </a:prstGeom>
          <a:ln w="9525">
            <a:solidFill>
              <a:srgbClr val="000000"/>
            </a:solidFill>
            <a:round/>
          </a:ln>
        </p:spPr>
      </p:cxnSp>
    </p:spTree>
  </p:cSld>
  <p:clrMapOvr>
    <a:masterClrMapping/>
  </p:clrMapOvr>
</p:sld>
</file>

<file path=ppt/theme/theme1.xml><?xml version="1.0" encoding="utf-8"?>
<a:theme xmlns:a="http://schemas.openxmlformats.org/drawingml/2006/main" name="Senior Defense by Slidesgo">
  <a:themeElements>
    <a:clrScheme name="Simple Light">
      <a:dk1>
        <a:srgbClr val="000000"/>
      </a:dk1>
      <a:lt1>
        <a:srgbClr val="FFFFFF"/>
      </a:lt1>
      <a:dk2>
        <a:srgbClr val="000000"/>
      </a:dk2>
      <a:lt2>
        <a:srgbClr val="000000"/>
      </a:lt2>
      <a:accent1>
        <a:srgbClr val="FFFFFF"/>
      </a:accent1>
      <a:accent2>
        <a:srgbClr val="D9D5BA"/>
      </a:accent2>
      <a:accent3>
        <a:srgbClr val="4F5B4D"/>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TotalTime>
  <Words>2154</Words>
  <Application>Microsoft Office PowerPoint</Application>
  <PresentationFormat>On-screen Show (16:9)</PresentationFormat>
  <Paragraphs>148</Paragraphs>
  <Slides>56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OpenSymbol</vt:lpstr>
      <vt:lpstr>Zalando Sans Expanded ExtraLight</vt:lpstr>
      <vt:lpstr>Zalando Sans Expanded Medium</vt:lpstr>
      <vt:lpstr>Arial</vt:lpstr>
      <vt:lpstr>Arial</vt:lpstr>
      <vt:lpstr>Montserrat</vt:lpstr>
      <vt:lpstr>Symbol</vt:lpstr>
      <vt:lpstr>Wingdings</vt:lpstr>
      <vt:lpstr>Senior Defense by Slidesgo</vt:lpstr>
      <vt:lpstr>Slidesgo Final Pages</vt:lpstr>
      <vt:lpstr>Hệ thống quản lý luận văn tốt nghiệp   Thesis Management System (TMS)</vt:lpstr>
      <vt:lpstr>Thành viên nhóm</vt:lpstr>
      <vt:lpstr>Giới thiệu và Mục tiêu Đề tài</vt:lpstr>
      <vt:lpstr> Giới thiệu</vt:lpstr>
      <vt:lpstr>Lý do chọn đề tài và tình hình thực tế</vt:lpstr>
      <vt:lpstr>Mục tiêu tổng quát và mục tiêu cụ thể</vt:lpstr>
      <vt:lpstr>Phạm vi của hệ thống</vt:lpstr>
      <vt:lpstr>Phân tích và Thiết kế Hệ thống</vt:lpstr>
      <vt:lpstr>Phân tích quy trình quản lý luận văn và các vấn đề hiện tại</vt:lpstr>
      <vt:lpstr>Phân tích yêu cầu và các chức năng của ứng dụng</vt:lpstr>
      <vt:lpstr>Phân tích yêu cầu và các chức năng của ứng dụng</vt:lpstr>
      <vt:lpstr>Phân tích yêu cầu và các chức năng của ứng dụng</vt:lpstr>
      <vt:lpstr>Phân tích yêu cầu và các chức năng của ứng dụng</vt:lpstr>
      <vt:lpstr>Phân tích yêu cầu phi chức năng của hệ thống</vt:lpstr>
      <vt:lpstr>Phân tích yêu cầu phi chức năng của hệ thống</vt:lpstr>
      <vt:lpstr>Phân tích yêu cầu phi chức năng của hệ thống</vt:lpstr>
      <vt:lpstr>Kiến trúc hệ thống tổng quát</vt:lpstr>
      <vt:lpstr>Kiến trúc hệ thống và các service backend chính</vt:lpstr>
      <vt:lpstr>Thiết kế cơ sở dữ liệu và công nghệ sử dụng</vt:lpstr>
      <vt:lpstr>PowerPoint Presentation</vt:lpstr>
      <vt:lpstr>PowerPoint Presentation</vt:lpstr>
      <vt:lpstr>Công nghệ và Triển khai</vt:lpstr>
      <vt:lpstr>Các service backend và giao tiếp gRPC</vt:lpstr>
      <vt:lpstr>Server gateway và tích hợp Storage, Cache</vt:lpstr>
      <vt:lpstr>Frontend và công cụ giám sát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Kiểm thử &amp; Giám sát hệ thống</vt:lpstr>
      <vt:lpstr>PowerPoint Presentation</vt:lpstr>
      <vt:lpstr>PowerPoint Presentation</vt:lpstr>
      <vt:lpstr>PowerPoint Presentation</vt:lpstr>
      <vt:lpstr>PowerPoint Presentation</vt:lpstr>
      <vt:lpstr>PowerPoint Presentation</vt:lpstr>
      <vt:lpstr>Kết quả và Bài học Kinh nghiệm</vt:lpstr>
      <vt:lpstr>Kết quả đạt được của hệ thống</vt:lpstr>
      <vt:lpstr>Các bài học trong quá trình phát triển</vt:lpstr>
      <vt:lpstr>Kết luận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Starling's Jodie</cp:lastModifiedBy>
  <cp:revision>38</cp:revision>
  <dcterms:modified xsi:type="dcterms:W3CDTF">2025-12-05T16:06:41Z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2025-12-05T11:39:40Z</dcterms:created>
  <dc:creator>Unknown Creator</dc:creator>
  <dc:description/>
  <dc:language>en-US</dc:language>
  <cp:lastModifiedBy>Unknown Creator</cp:lastModifiedBy>
  <dcterms:modified xsi:type="dcterms:W3CDTF">2025-12-05T11:39:40Z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